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759" r:id="rId2"/>
    <p:sldMasterId id="2147483673" r:id="rId3"/>
    <p:sldMasterId id="2147483746" r:id="rId4"/>
    <p:sldMasterId id="2147483802" r:id="rId5"/>
  </p:sldMasterIdLst>
  <p:notesMasterIdLst>
    <p:notesMasterId r:id="rId65"/>
  </p:notesMasterIdLst>
  <p:handoutMasterIdLst>
    <p:handoutMasterId r:id="rId66"/>
  </p:handoutMasterIdLst>
  <p:sldIdLst>
    <p:sldId id="606" r:id="rId6"/>
    <p:sldId id="287" r:id="rId7"/>
    <p:sldId id="607" r:id="rId8"/>
    <p:sldId id="608" r:id="rId9"/>
    <p:sldId id="609" r:id="rId10"/>
    <p:sldId id="611" r:id="rId11"/>
    <p:sldId id="610" r:id="rId12"/>
    <p:sldId id="340" r:id="rId13"/>
    <p:sldId id="613" r:id="rId14"/>
    <p:sldId id="614" r:id="rId15"/>
    <p:sldId id="615" r:id="rId16"/>
    <p:sldId id="616" r:id="rId17"/>
    <p:sldId id="617" r:id="rId18"/>
    <p:sldId id="618" r:id="rId19"/>
    <p:sldId id="452" r:id="rId20"/>
    <p:sldId id="366" r:id="rId21"/>
    <p:sldId id="621" r:id="rId22"/>
    <p:sldId id="622" r:id="rId23"/>
    <p:sldId id="623" r:id="rId24"/>
    <p:sldId id="624" r:id="rId25"/>
    <p:sldId id="664" r:id="rId26"/>
    <p:sldId id="665" r:id="rId27"/>
    <p:sldId id="625" r:id="rId28"/>
    <p:sldId id="666" r:id="rId29"/>
    <p:sldId id="627" r:id="rId30"/>
    <p:sldId id="667" r:id="rId31"/>
    <p:sldId id="629" r:id="rId32"/>
    <p:sldId id="630" r:id="rId33"/>
    <p:sldId id="631" r:id="rId34"/>
    <p:sldId id="369" r:id="rId35"/>
    <p:sldId id="633" r:id="rId36"/>
    <p:sldId id="634" r:id="rId37"/>
    <p:sldId id="635" r:id="rId38"/>
    <p:sldId id="636" r:id="rId39"/>
    <p:sldId id="637" r:id="rId40"/>
    <p:sldId id="638" r:id="rId41"/>
    <p:sldId id="639" r:id="rId42"/>
    <p:sldId id="640" r:id="rId43"/>
    <p:sldId id="641" r:id="rId44"/>
    <p:sldId id="642" r:id="rId45"/>
    <p:sldId id="643" r:id="rId46"/>
    <p:sldId id="644" r:id="rId47"/>
    <p:sldId id="645" r:id="rId48"/>
    <p:sldId id="646" r:id="rId49"/>
    <p:sldId id="647" r:id="rId50"/>
    <p:sldId id="648" r:id="rId51"/>
    <p:sldId id="649" r:id="rId52"/>
    <p:sldId id="486" r:id="rId53"/>
    <p:sldId id="650" r:id="rId54"/>
    <p:sldId id="367" r:id="rId55"/>
    <p:sldId id="660" r:id="rId56"/>
    <p:sldId id="661" r:id="rId57"/>
    <p:sldId id="662" r:id="rId58"/>
    <p:sldId id="663" r:id="rId59"/>
    <p:sldId id="668" r:id="rId60"/>
    <p:sldId id="669" r:id="rId61"/>
    <p:sldId id="670" r:id="rId62"/>
    <p:sldId id="671" r:id="rId63"/>
    <p:sldId id="672" r:id="rId64"/>
  </p:sldIdLst>
  <p:sldSz cx="12192000" cy="6858000"/>
  <p:notesSz cx="6858000" cy="9144000"/>
  <p:embeddedFontLst>
    <p:embeddedFont>
      <p:font typeface="Corbel" panose="020B0503020204020204" pitchFamily="34" charset="0"/>
      <p:regular r:id="rId67"/>
      <p:bold r:id="rId68"/>
      <p:italic r:id="rId69"/>
      <p:boldItalic r:id="rId70"/>
    </p:embeddedFont>
    <p:embeddedFont>
      <p:font typeface="IRANSans" panose="020B0604020202020204" charset="-78"/>
      <p:regular r:id="rId71"/>
    </p:embeddedFont>
    <p:embeddedFont>
      <p:font typeface="B Nazanin" panose="00000400000000000000" pitchFamily="2" charset="-78"/>
      <p:regular r:id="rId72"/>
      <p:bold r:id="rId73"/>
    </p:embeddedFont>
    <p:embeddedFont>
      <p:font typeface="B Tehran" panose="00000400000000000000" pitchFamily="2" charset="-78"/>
      <p:regular r:id="rId74"/>
      <p:italic r:id="rId75"/>
    </p:embeddedFont>
    <p:embeddedFont>
      <p:font typeface="Calibri Light" panose="020F0302020204030204" pitchFamily="34" charset="0"/>
      <p:regular r:id="rId76"/>
      <p:italic r:id="rId77"/>
    </p:embeddedFont>
    <p:embeddedFont>
      <p:font typeface="B Titr" panose="00000700000000000000" pitchFamily="2" charset="-78"/>
      <p:bold r:id="rId78"/>
    </p:embeddedFont>
    <p:embeddedFont>
      <p:font typeface="B Yekan" panose="00000400000000000000" pitchFamily="2" charset="-78"/>
      <p:regular r:id="rId79"/>
    </p:embeddedFont>
    <p:embeddedFont>
      <p:font typeface="Calibri" panose="020F0502020204030204" pitchFamily="34" charset="0"/>
      <p:regular r:id="rId80"/>
      <p:bold r:id="rId81"/>
      <p:italic r:id="rId82"/>
      <p:bold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2F37"/>
    <a:srgbClr val="FBFBE9"/>
    <a:srgbClr val="FFCCFF"/>
    <a:srgbClr val="FFFF43"/>
    <a:srgbClr val="8EB1D9"/>
    <a:srgbClr val="663300"/>
    <a:srgbClr val="B1EDE7"/>
    <a:srgbClr val="D4E8C6"/>
    <a:srgbClr val="7DCC2E"/>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291" autoAdjust="0"/>
  </p:normalViewPr>
  <p:slideViewPr>
    <p:cSldViewPr snapToGrid="0">
      <p:cViewPr varScale="1">
        <p:scale>
          <a:sx n="88" d="100"/>
          <a:sy n="88" d="100"/>
        </p:scale>
        <p:origin x="466" y="62"/>
      </p:cViewPr>
      <p:guideLst>
        <p:guide orient="horz" pos="2160"/>
        <p:guide pos="3840"/>
      </p:guideLst>
    </p:cSldViewPr>
  </p:slideViewPr>
  <p:outlineViewPr>
    <p:cViewPr>
      <p:scale>
        <a:sx n="33" d="100"/>
        <a:sy n="33" d="100"/>
      </p:scale>
      <p:origin x="0" y="-2127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2.fntdata"/><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0.fntdata"/><Relationship Id="rId7" Type="http://schemas.openxmlformats.org/officeDocument/2006/relationships/slide" Target="slides/slide2.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handoutMaster" Target="handoutMasters/handoutMaster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F43635-CBCF-4E9B-A737-19BFFA3F2914}" type="doc">
      <dgm:prSet loTypeId="urn:microsoft.com/office/officeart/2005/8/layout/radial4" loCatId="relationship" qsTypeId="urn:microsoft.com/office/officeart/2005/8/quickstyle/simple1" qsCatId="simple" csTypeId="urn:microsoft.com/office/officeart/2005/8/colors/accent2_1" csCatId="accent2" phldr="1"/>
      <dgm:spPr/>
      <dgm:t>
        <a:bodyPr/>
        <a:lstStyle/>
        <a:p>
          <a:endParaRPr lang="en-US"/>
        </a:p>
      </dgm:t>
    </dgm:pt>
    <dgm:pt modelId="{23CC0345-E989-4071-B169-45ED3978E24C}">
      <dgm:prSet phldrT="[Text]"/>
      <dgm:spPr/>
      <dgm:t>
        <a:bodyPr/>
        <a:lstStyle/>
        <a:p>
          <a:pPr rtl="1"/>
          <a:r>
            <a:rPr lang="fa-IR" dirty="0">
              <a:cs typeface="B Yekan" panose="00000400000000000000" pitchFamily="2" charset="-78"/>
            </a:rPr>
            <a:t>مصادیق خودآزاری</a:t>
          </a:r>
          <a:endParaRPr lang="en-US" dirty="0">
            <a:cs typeface="B Yekan" panose="00000400000000000000" pitchFamily="2" charset="-78"/>
          </a:endParaRPr>
        </a:p>
      </dgm:t>
    </dgm:pt>
    <dgm:pt modelId="{C0FCE4A2-2F9A-429C-88DD-28005EA27B23}" type="parTrans" cxnId="{B5F5439A-AFF1-4623-A4AD-237868C2BCF4}">
      <dgm:prSet/>
      <dgm:spPr/>
      <dgm:t>
        <a:bodyPr/>
        <a:lstStyle/>
        <a:p>
          <a:endParaRPr lang="en-US">
            <a:cs typeface="B Yekan" panose="00000400000000000000" pitchFamily="2" charset="-78"/>
          </a:endParaRPr>
        </a:p>
      </dgm:t>
    </dgm:pt>
    <dgm:pt modelId="{38294AA4-B95F-4D53-8969-C9EC31998A85}" type="sibTrans" cxnId="{B5F5439A-AFF1-4623-A4AD-237868C2BCF4}">
      <dgm:prSet/>
      <dgm:spPr/>
      <dgm:t>
        <a:bodyPr/>
        <a:lstStyle/>
        <a:p>
          <a:endParaRPr lang="en-US">
            <a:cs typeface="B Yekan" panose="00000400000000000000" pitchFamily="2" charset="-78"/>
          </a:endParaRPr>
        </a:p>
      </dgm:t>
    </dgm:pt>
    <dgm:pt modelId="{053E99A2-53E7-449C-98EF-7747CE8A3E1E}">
      <dgm:prSet phldrT="[Text]"/>
      <dgm:spPr/>
      <dgm:t>
        <a:bodyPr/>
        <a:lstStyle/>
        <a:p>
          <a:r>
            <a:rPr lang="fa-IR" dirty="0">
              <a:cs typeface="B Yekan" panose="00000400000000000000" pitchFamily="2" charset="-78"/>
            </a:rPr>
            <a:t>کندن مو</a:t>
          </a:r>
          <a:endParaRPr lang="en-US" dirty="0">
            <a:cs typeface="B Yekan" panose="00000400000000000000" pitchFamily="2" charset="-78"/>
          </a:endParaRPr>
        </a:p>
      </dgm:t>
    </dgm:pt>
    <dgm:pt modelId="{1C6DBA6D-D62B-4659-B470-517206F71A11}" type="parTrans" cxnId="{427D5430-56D7-4418-BBF2-80D8696A5AD6}">
      <dgm:prSet/>
      <dgm:spPr/>
      <dgm:t>
        <a:bodyPr/>
        <a:lstStyle/>
        <a:p>
          <a:endParaRPr lang="en-US">
            <a:cs typeface="B Yekan" panose="00000400000000000000" pitchFamily="2" charset="-78"/>
          </a:endParaRPr>
        </a:p>
      </dgm:t>
    </dgm:pt>
    <dgm:pt modelId="{4E383CDA-A3B3-45C2-B66F-69111C39902D}" type="sibTrans" cxnId="{427D5430-56D7-4418-BBF2-80D8696A5AD6}">
      <dgm:prSet/>
      <dgm:spPr/>
      <dgm:t>
        <a:bodyPr/>
        <a:lstStyle/>
        <a:p>
          <a:endParaRPr lang="en-US">
            <a:cs typeface="B Yekan" panose="00000400000000000000" pitchFamily="2" charset="-78"/>
          </a:endParaRPr>
        </a:p>
      </dgm:t>
    </dgm:pt>
    <dgm:pt modelId="{64C16D9E-DEB8-4B61-B324-73063ED3CBDC}">
      <dgm:prSet phldrT="[Text]"/>
      <dgm:spPr/>
      <dgm:t>
        <a:bodyPr/>
        <a:lstStyle/>
        <a:p>
          <a:r>
            <a:rPr lang="fa-IR" dirty="0">
              <a:cs typeface="B Yekan" panose="00000400000000000000" pitchFamily="2" charset="-78"/>
            </a:rPr>
            <a:t>کندن پوست</a:t>
          </a:r>
          <a:endParaRPr lang="en-US" dirty="0">
            <a:cs typeface="B Yekan" panose="00000400000000000000" pitchFamily="2" charset="-78"/>
          </a:endParaRPr>
        </a:p>
      </dgm:t>
    </dgm:pt>
    <dgm:pt modelId="{0EAF17E7-2480-433E-93ED-C424BE16A6A3}" type="parTrans" cxnId="{D6FD9575-D4D9-4F01-A33C-9EF54C257134}">
      <dgm:prSet/>
      <dgm:spPr/>
      <dgm:t>
        <a:bodyPr/>
        <a:lstStyle/>
        <a:p>
          <a:endParaRPr lang="en-US">
            <a:cs typeface="B Yekan" panose="00000400000000000000" pitchFamily="2" charset="-78"/>
          </a:endParaRPr>
        </a:p>
      </dgm:t>
    </dgm:pt>
    <dgm:pt modelId="{848F6215-56CF-4E2D-94F9-AC6E07D96162}" type="sibTrans" cxnId="{D6FD9575-D4D9-4F01-A33C-9EF54C257134}">
      <dgm:prSet/>
      <dgm:spPr/>
      <dgm:t>
        <a:bodyPr/>
        <a:lstStyle/>
        <a:p>
          <a:endParaRPr lang="en-US">
            <a:cs typeface="B Yekan" panose="00000400000000000000" pitchFamily="2" charset="-78"/>
          </a:endParaRPr>
        </a:p>
      </dgm:t>
    </dgm:pt>
    <dgm:pt modelId="{9BB4B7DC-F7DD-46D3-B33F-C17DFC035516}">
      <dgm:prSet phldrT="[Text]"/>
      <dgm:spPr/>
      <dgm:t>
        <a:bodyPr/>
        <a:lstStyle/>
        <a:p>
          <a:r>
            <a:rPr lang="fa-IR" dirty="0">
              <a:cs typeface="B Yekan" panose="00000400000000000000" pitchFamily="2" charset="-78"/>
            </a:rPr>
            <a:t>سوزاندن بدن</a:t>
          </a:r>
          <a:endParaRPr lang="en-US" dirty="0">
            <a:cs typeface="B Yekan" panose="00000400000000000000" pitchFamily="2" charset="-78"/>
          </a:endParaRPr>
        </a:p>
      </dgm:t>
    </dgm:pt>
    <dgm:pt modelId="{ECF381E1-8A28-4FBF-A5E2-7987849F480A}" type="parTrans" cxnId="{E937A96B-C726-49B7-82EA-B45C633795A5}">
      <dgm:prSet/>
      <dgm:spPr/>
      <dgm:t>
        <a:bodyPr/>
        <a:lstStyle/>
        <a:p>
          <a:endParaRPr lang="en-US">
            <a:cs typeface="B Yekan" panose="00000400000000000000" pitchFamily="2" charset="-78"/>
          </a:endParaRPr>
        </a:p>
      </dgm:t>
    </dgm:pt>
    <dgm:pt modelId="{16453CF7-1EDE-4574-A19A-A800F3A046C7}" type="sibTrans" cxnId="{E937A96B-C726-49B7-82EA-B45C633795A5}">
      <dgm:prSet/>
      <dgm:spPr/>
      <dgm:t>
        <a:bodyPr/>
        <a:lstStyle/>
        <a:p>
          <a:endParaRPr lang="en-US">
            <a:cs typeface="B Yekan" panose="00000400000000000000" pitchFamily="2" charset="-78"/>
          </a:endParaRPr>
        </a:p>
      </dgm:t>
    </dgm:pt>
    <dgm:pt modelId="{33D1CED9-4F83-4169-AE1E-7AA901AD1A9E}">
      <dgm:prSet phldrT="[Text]"/>
      <dgm:spPr/>
      <dgm:t>
        <a:bodyPr/>
        <a:lstStyle/>
        <a:p>
          <a:r>
            <a:rPr lang="fa-IR" dirty="0">
              <a:cs typeface="B Yekan" panose="00000400000000000000" pitchFamily="2" charset="-78"/>
            </a:rPr>
            <a:t>بریدن و خراشیدن</a:t>
          </a:r>
        </a:p>
      </dgm:t>
    </dgm:pt>
    <dgm:pt modelId="{851462EB-13FE-46A2-BAFE-1361B5B17674}" type="parTrans" cxnId="{3F9F9DEA-B801-44A2-897D-E9F2FD0A401A}">
      <dgm:prSet/>
      <dgm:spPr/>
      <dgm:t>
        <a:bodyPr/>
        <a:lstStyle/>
        <a:p>
          <a:endParaRPr lang="en-US">
            <a:cs typeface="B Yekan" panose="00000400000000000000" pitchFamily="2" charset="-78"/>
          </a:endParaRPr>
        </a:p>
      </dgm:t>
    </dgm:pt>
    <dgm:pt modelId="{278B5DF1-CE1C-47FC-ABDB-B17B5C8D6B4F}" type="sibTrans" cxnId="{3F9F9DEA-B801-44A2-897D-E9F2FD0A401A}">
      <dgm:prSet/>
      <dgm:spPr/>
      <dgm:t>
        <a:bodyPr/>
        <a:lstStyle/>
        <a:p>
          <a:endParaRPr lang="en-US">
            <a:cs typeface="B Yekan" panose="00000400000000000000" pitchFamily="2" charset="-78"/>
          </a:endParaRPr>
        </a:p>
      </dgm:t>
    </dgm:pt>
    <dgm:pt modelId="{3CD5781A-FBA7-42E4-B825-2A8BB28FFAC8}">
      <dgm:prSet phldrT="[Text]"/>
      <dgm:spPr/>
      <dgm:t>
        <a:bodyPr/>
        <a:lstStyle/>
        <a:p>
          <a:r>
            <a:rPr lang="fa-IR" dirty="0">
              <a:cs typeface="B Yekan" panose="00000400000000000000" pitchFamily="2" charset="-78"/>
            </a:rPr>
            <a:t>سوراخ کردن</a:t>
          </a:r>
        </a:p>
      </dgm:t>
    </dgm:pt>
    <dgm:pt modelId="{9AE78601-6131-400E-A0ED-9F89D32C3C2F}" type="parTrans" cxnId="{132C175D-7CC8-494E-890C-BFBA9F6D0F0A}">
      <dgm:prSet/>
      <dgm:spPr/>
      <dgm:t>
        <a:bodyPr/>
        <a:lstStyle/>
        <a:p>
          <a:endParaRPr lang="en-US">
            <a:cs typeface="B Yekan" panose="00000400000000000000" pitchFamily="2" charset="-78"/>
          </a:endParaRPr>
        </a:p>
      </dgm:t>
    </dgm:pt>
    <dgm:pt modelId="{ABEAEA20-CBA0-4D56-99A5-4D15892A0873}" type="sibTrans" cxnId="{132C175D-7CC8-494E-890C-BFBA9F6D0F0A}">
      <dgm:prSet/>
      <dgm:spPr/>
      <dgm:t>
        <a:bodyPr/>
        <a:lstStyle/>
        <a:p>
          <a:endParaRPr lang="en-US">
            <a:cs typeface="B Yekan" panose="00000400000000000000" pitchFamily="2" charset="-78"/>
          </a:endParaRPr>
        </a:p>
      </dgm:t>
    </dgm:pt>
    <dgm:pt modelId="{F391A79F-B62F-41B8-9966-1E365CD895B0}">
      <dgm:prSet phldrT="[Text]"/>
      <dgm:spPr/>
      <dgm:t>
        <a:bodyPr/>
        <a:lstStyle/>
        <a:p>
          <a:r>
            <a:rPr lang="fa-IR" dirty="0">
              <a:cs typeface="B Yekan" panose="00000400000000000000" pitchFamily="2" charset="-78"/>
            </a:rPr>
            <a:t>خالکوبی</a:t>
          </a:r>
        </a:p>
      </dgm:t>
    </dgm:pt>
    <dgm:pt modelId="{F6374A1D-6AEC-4B62-B589-B4DBFA7D5288}" type="parTrans" cxnId="{55F792A8-9072-4E5D-86F9-AC8399F388B8}">
      <dgm:prSet/>
      <dgm:spPr/>
      <dgm:t>
        <a:bodyPr/>
        <a:lstStyle/>
        <a:p>
          <a:endParaRPr lang="en-US">
            <a:cs typeface="B Yekan" panose="00000400000000000000" pitchFamily="2" charset="-78"/>
          </a:endParaRPr>
        </a:p>
      </dgm:t>
    </dgm:pt>
    <dgm:pt modelId="{D22CBA8E-9D49-4357-9B65-835F528593CE}" type="sibTrans" cxnId="{55F792A8-9072-4E5D-86F9-AC8399F388B8}">
      <dgm:prSet/>
      <dgm:spPr/>
      <dgm:t>
        <a:bodyPr/>
        <a:lstStyle/>
        <a:p>
          <a:endParaRPr lang="en-US">
            <a:cs typeface="B Yekan" panose="00000400000000000000" pitchFamily="2" charset="-78"/>
          </a:endParaRPr>
        </a:p>
      </dgm:t>
    </dgm:pt>
    <dgm:pt modelId="{2335550D-D10E-4AD3-A0FE-87E31F202534}" type="pres">
      <dgm:prSet presAssocID="{4AF43635-CBCF-4E9B-A737-19BFFA3F2914}" presName="cycle" presStyleCnt="0">
        <dgm:presLayoutVars>
          <dgm:chMax val="1"/>
          <dgm:dir/>
          <dgm:animLvl val="ctr"/>
          <dgm:resizeHandles val="exact"/>
        </dgm:presLayoutVars>
      </dgm:prSet>
      <dgm:spPr/>
      <dgm:t>
        <a:bodyPr/>
        <a:lstStyle/>
        <a:p>
          <a:endParaRPr lang="en-US"/>
        </a:p>
      </dgm:t>
    </dgm:pt>
    <dgm:pt modelId="{4982432C-1B6D-4354-AE09-0AA25C89C69C}" type="pres">
      <dgm:prSet presAssocID="{23CC0345-E989-4071-B169-45ED3978E24C}" presName="centerShape" presStyleLbl="node0" presStyleIdx="0" presStyleCnt="1"/>
      <dgm:spPr/>
      <dgm:t>
        <a:bodyPr/>
        <a:lstStyle/>
        <a:p>
          <a:endParaRPr lang="en-US"/>
        </a:p>
      </dgm:t>
    </dgm:pt>
    <dgm:pt modelId="{0649CAF4-E9CF-4E1A-BA5F-A574D51097BC}" type="pres">
      <dgm:prSet presAssocID="{1C6DBA6D-D62B-4659-B470-517206F71A11}" presName="parTrans" presStyleLbl="bgSibTrans2D1" presStyleIdx="0" presStyleCnt="6"/>
      <dgm:spPr/>
      <dgm:t>
        <a:bodyPr/>
        <a:lstStyle/>
        <a:p>
          <a:endParaRPr lang="en-US"/>
        </a:p>
      </dgm:t>
    </dgm:pt>
    <dgm:pt modelId="{67A64F0C-268C-4B51-B4EF-DF1C649B8F95}" type="pres">
      <dgm:prSet presAssocID="{053E99A2-53E7-449C-98EF-7747CE8A3E1E}" presName="node" presStyleLbl="node1" presStyleIdx="0" presStyleCnt="6">
        <dgm:presLayoutVars>
          <dgm:bulletEnabled val="1"/>
        </dgm:presLayoutVars>
      </dgm:prSet>
      <dgm:spPr/>
      <dgm:t>
        <a:bodyPr/>
        <a:lstStyle/>
        <a:p>
          <a:endParaRPr lang="en-US"/>
        </a:p>
      </dgm:t>
    </dgm:pt>
    <dgm:pt modelId="{B02CEF11-FE54-4C61-92ED-7BADEB51A87C}" type="pres">
      <dgm:prSet presAssocID="{0EAF17E7-2480-433E-93ED-C424BE16A6A3}" presName="parTrans" presStyleLbl="bgSibTrans2D1" presStyleIdx="1" presStyleCnt="6"/>
      <dgm:spPr/>
      <dgm:t>
        <a:bodyPr/>
        <a:lstStyle/>
        <a:p>
          <a:endParaRPr lang="en-US"/>
        </a:p>
      </dgm:t>
    </dgm:pt>
    <dgm:pt modelId="{D9AC524B-065A-4813-B58B-B4D00300D6DD}" type="pres">
      <dgm:prSet presAssocID="{64C16D9E-DEB8-4B61-B324-73063ED3CBDC}" presName="node" presStyleLbl="node1" presStyleIdx="1" presStyleCnt="6">
        <dgm:presLayoutVars>
          <dgm:bulletEnabled val="1"/>
        </dgm:presLayoutVars>
      </dgm:prSet>
      <dgm:spPr/>
      <dgm:t>
        <a:bodyPr/>
        <a:lstStyle/>
        <a:p>
          <a:endParaRPr lang="en-US"/>
        </a:p>
      </dgm:t>
    </dgm:pt>
    <dgm:pt modelId="{EB8E1783-AC1B-4033-BAC0-9759928810CA}" type="pres">
      <dgm:prSet presAssocID="{ECF381E1-8A28-4FBF-A5E2-7987849F480A}" presName="parTrans" presStyleLbl="bgSibTrans2D1" presStyleIdx="2" presStyleCnt="6"/>
      <dgm:spPr/>
      <dgm:t>
        <a:bodyPr/>
        <a:lstStyle/>
        <a:p>
          <a:endParaRPr lang="en-US"/>
        </a:p>
      </dgm:t>
    </dgm:pt>
    <dgm:pt modelId="{99F3C764-09B0-4975-9FE3-69F0E6F55FB8}" type="pres">
      <dgm:prSet presAssocID="{9BB4B7DC-F7DD-46D3-B33F-C17DFC035516}" presName="node" presStyleLbl="node1" presStyleIdx="2" presStyleCnt="6">
        <dgm:presLayoutVars>
          <dgm:bulletEnabled val="1"/>
        </dgm:presLayoutVars>
      </dgm:prSet>
      <dgm:spPr/>
      <dgm:t>
        <a:bodyPr/>
        <a:lstStyle/>
        <a:p>
          <a:endParaRPr lang="en-US"/>
        </a:p>
      </dgm:t>
    </dgm:pt>
    <dgm:pt modelId="{C8E80367-4EF0-4F99-AB7E-95EF0AD3DE8D}" type="pres">
      <dgm:prSet presAssocID="{9AE78601-6131-400E-A0ED-9F89D32C3C2F}" presName="parTrans" presStyleLbl="bgSibTrans2D1" presStyleIdx="3" presStyleCnt="6"/>
      <dgm:spPr/>
      <dgm:t>
        <a:bodyPr/>
        <a:lstStyle/>
        <a:p>
          <a:endParaRPr lang="en-US"/>
        </a:p>
      </dgm:t>
    </dgm:pt>
    <dgm:pt modelId="{E5EF22BB-C2F2-4169-8CDD-04CB2E1450B6}" type="pres">
      <dgm:prSet presAssocID="{3CD5781A-FBA7-42E4-B825-2A8BB28FFAC8}" presName="node" presStyleLbl="node1" presStyleIdx="3" presStyleCnt="6">
        <dgm:presLayoutVars>
          <dgm:bulletEnabled val="1"/>
        </dgm:presLayoutVars>
      </dgm:prSet>
      <dgm:spPr/>
      <dgm:t>
        <a:bodyPr/>
        <a:lstStyle/>
        <a:p>
          <a:endParaRPr lang="en-US"/>
        </a:p>
      </dgm:t>
    </dgm:pt>
    <dgm:pt modelId="{C6B69599-231A-4819-B725-F7D6362955F3}" type="pres">
      <dgm:prSet presAssocID="{F6374A1D-6AEC-4B62-B589-B4DBFA7D5288}" presName="parTrans" presStyleLbl="bgSibTrans2D1" presStyleIdx="4" presStyleCnt="6"/>
      <dgm:spPr/>
      <dgm:t>
        <a:bodyPr/>
        <a:lstStyle/>
        <a:p>
          <a:endParaRPr lang="en-US"/>
        </a:p>
      </dgm:t>
    </dgm:pt>
    <dgm:pt modelId="{0315EF98-BCD9-4000-8215-CEB7FC4A008A}" type="pres">
      <dgm:prSet presAssocID="{F391A79F-B62F-41B8-9966-1E365CD895B0}" presName="node" presStyleLbl="node1" presStyleIdx="4" presStyleCnt="6">
        <dgm:presLayoutVars>
          <dgm:bulletEnabled val="1"/>
        </dgm:presLayoutVars>
      </dgm:prSet>
      <dgm:spPr/>
      <dgm:t>
        <a:bodyPr/>
        <a:lstStyle/>
        <a:p>
          <a:endParaRPr lang="en-US"/>
        </a:p>
      </dgm:t>
    </dgm:pt>
    <dgm:pt modelId="{9BC66A57-6474-4036-B132-9D180F6063B0}" type="pres">
      <dgm:prSet presAssocID="{851462EB-13FE-46A2-BAFE-1361B5B17674}" presName="parTrans" presStyleLbl="bgSibTrans2D1" presStyleIdx="5" presStyleCnt="6"/>
      <dgm:spPr/>
      <dgm:t>
        <a:bodyPr/>
        <a:lstStyle/>
        <a:p>
          <a:endParaRPr lang="en-US"/>
        </a:p>
      </dgm:t>
    </dgm:pt>
    <dgm:pt modelId="{D0EE2FE7-7825-462F-B098-70542C5FFDB8}" type="pres">
      <dgm:prSet presAssocID="{33D1CED9-4F83-4169-AE1E-7AA901AD1A9E}" presName="node" presStyleLbl="node1" presStyleIdx="5" presStyleCnt="6">
        <dgm:presLayoutVars>
          <dgm:bulletEnabled val="1"/>
        </dgm:presLayoutVars>
      </dgm:prSet>
      <dgm:spPr/>
      <dgm:t>
        <a:bodyPr/>
        <a:lstStyle/>
        <a:p>
          <a:endParaRPr lang="en-US"/>
        </a:p>
      </dgm:t>
    </dgm:pt>
  </dgm:ptLst>
  <dgm:cxnLst>
    <dgm:cxn modelId="{3F9F9DEA-B801-44A2-897D-E9F2FD0A401A}" srcId="{23CC0345-E989-4071-B169-45ED3978E24C}" destId="{33D1CED9-4F83-4169-AE1E-7AA901AD1A9E}" srcOrd="5" destOrd="0" parTransId="{851462EB-13FE-46A2-BAFE-1361B5B17674}" sibTransId="{278B5DF1-CE1C-47FC-ABDB-B17B5C8D6B4F}"/>
    <dgm:cxn modelId="{55F792A8-9072-4E5D-86F9-AC8399F388B8}" srcId="{23CC0345-E989-4071-B169-45ED3978E24C}" destId="{F391A79F-B62F-41B8-9966-1E365CD895B0}" srcOrd="4" destOrd="0" parTransId="{F6374A1D-6AEC-4B62-B589-B4DBFA7D5288}" sibTransId="{D22CBA8E-9D49-4357-9B65-835F528593CE}"/>
    <dgm:cxn modelId="{E350050F-532D-46C9-9DCB-AE8C756E922A}" type="presOf" srcId="{64C16D9E-DEB8-4B61-B324-73063ED3CBDC}" destId="{D9AC524B-065A-4813-B58B-B4D00300D6DD}" srcOrd="0" destOrd="0" presId="urn:microsoft.com/office/officeart/2005/8/layout/radial4"/>
    <dgm:cxn modelId="{E937A96B-C726-49B7-82EA-B45C633795A5}" srcId="{23CC0345-E989-4071-B169-45ED3978E24C}" destId="{9BB4B7DC-F7DD-46D3-B33F-C17DFC035516}" srcOrd="2" destOrd="0" parTransId="{ECF381E1-8A28-4FBF-A5E2-7987849F480A}" sibTransId="{16453CF7-1EDE-4574-A19A-A800F3A046C7}"/>
    <dgm:cxn modelId="{180833C2-221C-4AA3-AD07-6EC5DB4BD516}" type="presOf" srcId="{33D1CED9-4F83-4169-AE1E-7AA901AD1A9E}" destId="{D0EE2FE7-7825-462F-B098-70542C5FFDB8}" srcOrd="0" destOrd="0" presId="urn:microsoft.com/office/officeart/2005/8/layout/radial4"/>
    <dgm:cxn modelId="{59AD6B52-EB4D-487B-94E3-5A12B1E65FF2}" type="presOf" srcId="{F391A79F-B62F-41B8-9966-1E365CD895B0}" destId="{0315EF98-BCD9-4000-8215-CEB7FC4A008A}" srcOrd="0" destOrd="0" presId="urn:microsoft.com/office/officeart/2005/8/layout/radial4"/>
    <dgm:cxn modelId="{83019F07-AF41-4AE3-98D0-6A3B61E2E13B}" type="presOf" srcId="{4AF43635-CBCF-4E9B-A737-19BFFA3F2914}" destId="{2335550D-D10E-4AD3-A0FE-87E31F202534}" srcOrd="0" destOrd="0" presId="urn:microsoft.com/office/officeart/2005/8/layout/radial4"/>
    <dgm:cxn modelId="{F3B943C6-F725-474A-94C2-A0F48C1F693E}" type="presOf" srcId="{F6374A1D-6AEC-4B62-B589-B4DBFA7D5288}" destId="{C6B69599-231A-4819-B725-F7D6362955F3}" srcOrd="0" destOrd="0" presId="urn:microsoft.com/office/officeart/2005/8/layout/radial4"/>
    <dgm:cxn modelId="{D6FD9575-D4D9-4F01-A33C-9EF54C257134}" srcId="{23CC0345-E989-4071-B169-45ED3978E24C}" destId="{64C16D9E-DEB8-4B61-B324-73063ED3CBDC}" srcOrd="1" destOrd="0" parTransId="{0EAF17E7-2480-433E-93ED-C424BE16A6A3}" sibTransId="{848F6215-56CF-4E2D-94F9-AC6E07D96162}"/>
    <dgm:cxn modelId="{1AB29677-F2BB-4974-8CCA-79DFD808722B}" type="presOf" srcId="{0EAF17E7-2480-433E-93ED-C424BE16A6A3}" destId="{B02CEF11-FE54-4C61-92ED-7BADEB51A87C}" srcOrd="0" destOrd="0" presId="urn:microsoft.com/office/officeart/2005/8/layout/radial4"/>
    <dgm:cxn modelId="{84661F57-E46A-48FE-8A96-B667A5483A05}" type="presOf" srcId="{851462EB-13FE-46A2-BAFE-1361B5B17674}" destId="{9BC66A57-6474-4036-B132-9D180F6063B0}" srcOrd="0" destOrd="0" presId="urn:microsoft.com/office/officeart/2005/8/layout/radial4"/>
    <dgm:cxn modelId="{427D5430-56D7-4418-BBF2-80D8696A5AD6}" srcId="{23CC0345-E989-4071-B169-45ED3978E24C}" destId="{053E99A2-53E7-449C-98EF-7747CE8A3E1E}" srcOrd="0" destOrd="0" parTransId="{1C6DBA6D-D62B-4659-B470-517206F71A11}" sibTransId="{4E383CDA-A3B3-45C2-B66F-69111C39902D}"/>
    <dgm:cxn modelId="{AEDC64B1-F585-4950-955D-D2F1A96D0B59}" type="presOf" srcId="{9BB4B7DC-F7DD-46D3-B33F-C17DFC035516}" destId="{99F3C764-09B0-4975-9FE3-69F0E6F55FB8}" srcOrd="0" destOrd="0" presId="urn:microsoft.com/office/officeart/2005/8/layout/radial4"/>
    <dgm:cxn modelId="{29EBDD1B-A7D5-4959-9D1F-38218A9C16ED}" type="presOf" srcId="{ECF381E1-8A28-4FBF-A5E2-7987849F480A}" destId="{EB8E1783-AC1B-4033-BAC0-9759928810CA}" srcOrd="0" destOrd="0" presId="urn:microsoft.com/office/officeart/2005/8/layout/radial4"/>
    <dgm:cxn modelId="{39F58B25-2E0A-4D8A-AD19-26C27C8D7EA1}" type="presOf" srcId="{1C6DBA6D-D62B-4659-B470-517206F71A11}" destId="{0649CAF4-E9CF-4E1A-BA5F-A574D51097BC}" srcOrd="0" destOrd="0" presId="urn:microsoft.com/office/officeart/2005/8/layout/radial4"/>
    <dgm:cxn modelId="{B5F5439A-AFF1-4623-A4AD-237868C2BCF4}" srcId="{4AF43635-CBCF-4E9B-A737-19BFFA3F2914}" destId="{23CC0345-E989-4071-B169-45ED3978E24C}" srcOrd="0" destOrd="0" parTransId="{C0FCE4A2-2F9A-429C-88DD-28005EA27B23}" sibTransId="{38294AA4-B95F-4D53-8969-C9EC31998A85}"/>
    <dgm:cxn modelId="{132C175D-7CC8-494E-890C-BFBA9F6D0F0A}" srcId="{23CC0345-E989-4071-B169-45ED3978E24C}" destId="{3CD5781A-FBA7-42E4-B825-2A8BB28FFAC8}" srcOrd="3" destOrd="0" parTransId="{9AE78601-6131-400E-A0ED-9F89D32C3C2F}" sibTransId="{ABEAEA20-CBA0-4D56-99A5-4D15892A0873}"/>
    <dgm:cxn modelId="{D0114785-B5AB-4B43-87B2-926569CE0A1F}" type="presOf" srcId="{23CC0345-E989-4071-B169-45ED3978E24C}" destId="{4982432C-1B6D-4354-AE09-0AA25C89C69C}" srcOrd="0" destOrd="0" presId="urn:microsoft.com/office/officeart/2005/8/layout/radial4"/>
    <dgm:cxn modelId="{6DAC7B77-766B-46B9-8B49-E6FD2D4A354D}" type="presOf" srcId="{053E99A2-53E7-449C-98EF-7747CE8A3E1E}" destId="{67A64F0C-268C-4B51-B4EF-DF1C649B8F95}" srcOrd="0" destOrd="0" presId="urn:microsoft.com/office/officeart/2005/8/layout/radial4"/>
    <dgm:cxn modelId="{EAD4462C-AABE-49E8-9B6D-F9F151054EA5}" type="presOf" srcId="{3CD5781A-FBA7-42E4-B825-2A8BB28FFAC8}" destId="{E5EF22BB-C2F2-4169-8CDD-04CB2E1450B6}" srcOrd="0" destOrd="0" presId="urn:microsoft.com/office/officeart/2005/8/layout/radial4"/>
    <dgm:cxn modelId="{931108B0-80E6-4A8C-9888-19077B581B16}" type="presOf" srcId="{9AE78601-6131-400E-A0ED-9F89D32C3C2F}" destId="{C8E80367-4EF0-4F99-AB7E-95EF0AD3DE8D}" srcOrd="0" destOrd="0" presId="urn:microsoft.com/office/officeart/2005/8/layout/radial4"/>
    <dgm:cxn modelId="{804F359D-7B8A-4500-96F0-00578C545321}" type="presParOf" srcId="{2335550D-D10E-4AD3-A0FE-87E31F202534}" destId="{4982432C-1B6D-4354-AE09-0AA25C89C69C}" srcOrd="0" destOrd="0" presId="urn:microsoft.com/office/officeart/2005/8/layout/radial4"/>
    <dgm:cxn modelId="{56D3D8C5-5637-4EFF-9656-A18E46F76B18}" type="presParOf" srcId="{2335550D-D10E-4AD3-A0FE-87E31F202534}" destId="{0649CAF4-E9CF-4E1A-BA5F-A574D51097BC}" srcOrd="1" destOrd="0" presId="urn:microsoft.com/office/officeart/2005/8/layout/radial4"/>
    <dgm:cxn modelId="{76A9C803-6AF1-49F8-A24F-55EC4C20646E}" type="presParOf" srcId="{2335550D-D10E-4AD3-A0FE-87E31F202534}" destId="{67A64F0C-268C-4B51-B4EF-DF1C649B8F95}" srcOrd="2" destOrd="0" presId="urn:microsoft.com/office/officeart/2005/8/layout/radial4"/>
    <dgm:cxn modelId="{55F7507D-318E-4698-806C-2D7F83987E88}" type="presParOf" srcId="{2335550D-D10E-4AD3-A0FE-87E31F202534}" destId="{B02CEF11-FE54-4C61-92ED-7BADEB51A87C}" srcOrd="3" destOrd="0" presId="urn:microsoft.com/office/officeart/2005/8/layout/radial4"/>
    <dgm:cxn modelId="{27F105F2-A4C8-4B79-A2D1-1B9A259B69A3}" type="presParOf" srcId="{2335550D-D10E-4AD3-A0FE-87E31F202534}" destId="{D9AC524B-065A-4813-B58B-B4D00300D6DD}" srcOrd="4" destOrd="0" presId="urn:microsoft.com/office/officeart/2005/8/layout/radial4"/>
    <dgm:cxn modelId="{DB102120-7448-453E-B49F-D07A2170B89F}" type="presParOf" srcId="{2335550D-D10E-4AD3-A0FE-87E31F202534}" destId="{EB8E1783-AC1B-4033-BAC0-9759928810CA}" srcOrd="5" destOrd="0" presId="urn:microsoft.com/office/officeart/2005/8/layout/radial4"/>
    <dgm:cxn modelId="{DA8862BF-D699-4ED6-863E-0BEC301D5994}" type="presParOf" srcId="{2335550D-D10E-4AD3-A0FE-87E31F202534}" destId="{99F3C764-09B0-4975-9FE3-69F0E6F55FB8}" srcOrd="6" destOrd="0" presId="urn:microsoft.com/office/officeart/2005/8/layout/radial4"/>
    <dgm:cxn modelId="{4B74592E-87D6-44CE-8DFC-F6C69335B4BE}" type="presParOf" srcId="{2335550D-D10E-4AD3-A0FE-87E31F202534}" destId="{C8E80367-4EF0-4F99-AB7E-95EF0AD3DE8D}" srcOrd="7" destOrd="0" presId="urn:microsoft.com/office/officeart/2005/8/layout/radial4"/>
    <dgm:cxn modelId="{50DF6D19-8942-4622-9530-A8F732B4EED1}" type="presParOf" srcId="{2335550D-D10E-4AD3-A0FE-87E31F202534}" destId="{E5EF22BB-C2F2-4169-8CDD-04CB2E1450B6}" srcOrd="8" destOrd="0" presId="urn:microsoft.com/office/officeart/2005/8/layout/radial4"/>
    <dgm:cxn modelId="{C6DD7FD9-CE56-4F64-A7C7-BE202E1FCD96}" type="presParOf" srcId="{2335550D-D10E-4AD3-A0FE-87E31F202534}" destId="{C6B69599-231A-4819-B725-F7D6362955F3}" srcOrd="9" destOrd="0" presId="urn:microsoft.com/office/officeart/2005/8/layout/radial4"/>
    <dgm:cxn modelId="{D5B0F6A1-F25D-4313-948B-332324777019}" type="presParOf" srcId="{2335550D-D10E-4AD3-A0FE-87E31F202534}" destId="{0315EF98-BCD9-4000-8215-CEB7FC4A008A}" srcOrd="10" destOrd="0" presId="urn:microsoft.com/office/officeart/2005/8/layout/radial4"/>
    <dgm:cxn modelId="{F64FAC0F-FB2B-4144-A2E8-88A19AFEF647}" type="presParOf" srcId="{2335550D-D10E-4AD3-A0FE-87E31F202534}" destId="{9BC66A57-6474-4036-B132-9D180F6063B0}" srcOrd="11" destOrd="0" presId="urn:microsoft.com/office/officeart/2005/8/layout/radial4"/>
    <dgm:cxn modelId="{6192077E-5F00-470A-A47D-27BA688164A5}" type="presParOf" srcId="{2335550D-D10E-4AD3-A0FE-87E31F202534}" destId="{D0EE2FE7-7825-462F-B098-70542C5FFDB8}" srcOrd="12"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2432C-1B6D-4354-AE09-0AA25C89C69C}">
      <dsp:nvSpPr>
        <dsp:cNvPr id="0" name=""/>
        <dsp:cNvSpPr/>
      </dsp:nvSpPr>
      <dsp:spPr>
        <a:xfrm>
          <a:off x="3172421" y="2359551"/>
          <a:ext cx="1934062" cy="1934062"/>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rtl="1">
            <a:lnSpc>
              <a:spcPct val="90000"/>
            </a:lnSpc>
            <a:spcBef>
              <a:spcPct val="0"/>
            </a:spcBef>
            <a:spcAft>
              <a:spcPct val="35000"/>
            </a:spcAft>
          </a:pPr>
          <a:r>
            <a:rPr lang="fa-IR" sz="2900" kern="1200" dirty="0">
              <a:cs typeface="B Yekan" panose="00000400000000000000" pitchFamily="2" charset="-78"/>
            </a:rPr>
            <a:t>مصادیق خودآزاری</a:t>
          </a:r>
          <a:endParaRPr lang="en-US" sz="2900" kern="1200" dirty="0">
            <a:cs typeface="B Yekan" panose="00000400000000000000" pitchFamily="2" charset="-78"/>
          </a:endParaRPr>
        </a:p>
      </dsp:txBody>
      <dsp:txXfrm>
        <a:off x="3455658" y="2642788"/>
        <a:ext cx="1367588" cy="1367588"/>
      </dsp:txXfrm>
    </dsp:sp>
    <dsp:sp modelId="{0649CAF4-E9CF-4E1A-BA5F-A574D51097BC}">
      <dsp:nvSpPr>
        <dsp:cNvPr id="0" name=""/>
        <dsp:cNvSpPr/>
      </dsp:nvSpPr>
      <dsp:spPr>
        <a:xfrm rot="10800000">
          <a:off x="1211883" y="3050978"/>
          <a:ext cx="1852709" cy="551207"/>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A64F0C-268C-4B51-B4EF-DF1C649B8F95}">
      <dsp:nvSpPr>
        <dsp:cNvPr id="0" name=""/>
        <dsp:cNvSpPr/>
      </dsp:nvSpPr>
      <dsp:spPr>
        <a:xfrm>
          <a:off x="534961" y="2785045"/>
          <a:ext cx="1353843" cy="108307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fa-IR" sz="2600" kern="1200" dirty="0">
              <a:cs typeface="B Yekan" panose="00000400000000000000" pitchFamily="2" charset="-78"/>
            </a:rPr>
            <a:t>کندن مو</a:t>
          </a:r>
          <a:endParaRPr lang="en-US" sz="2600" kern="1200" dirty="0">
            <a:cs typeface="B Yekan" panose="00000400000000000000" pitchFamily="2" charset="-78"/>
          </a:endParaRPr>
        </a:p>
      </dsp:txBody>
      <dsp:txXfrm>
        <a:off x="566683" y="2816767"/>
        <a:ext cx="1290399" cy="1019630"/>
      </dsp:txXfrm>
    </dsp:sp>
    <dsp:sp modelId="{B02CEF11-FE54-4C61-92ED-7BADEB51A87C}">
      <dsp:nvSpPr>
        <dsp:cNvPr id="0" name=""/>
        <dsp:cNvSpPr/>
      </dsp:nvSpPr>
      <dsp:spPr>
        <a:xfrm rot="12960000">
          <a:off x="1594081" y="1874694"/>
          <a:ext cx="1852709" cy="551207"/>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AC524B-065A-4813-B58B-B4D00300D6DD}">
      <dsp:nvSpPr>
        <dsp:cNvPr id="0" name=""/>
        <dsp:cNvSpPr/>
      </dsp:nvSpPr>
      <dsp:spPr>
        <a:xfrm>
          <a:off x="1094077" y="1064262"/>
          <a:ext cx="1353843" cy="108307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fa-IR" sz="2600" kern="1200" dirty="0">
              <a:cs typeface="B Yekan" panose="00000400000000000000" pitchFamily="2" charset="-78"/>
            </a:rPr>
            <a:t>کندن پوست</a:t>
          </a:r>
          <a:endParaRPr lang="en-US" sz="2600" kern="1200" dirty="0">
            <a:cs typeface="B Yekan" panose="00000400000000000000" pitchFamily="2" charset="-78"/>
          </a:endParaRPr>
        </a:p>
      </dsp:txBody>
      <dsp:txXfrm>
        <a:off x="1125799" y="1095984"/>
        <a:ext cx="1290399" cy="1019630"/>
      </dsp:txXfrm>
    </dsp:sp>
    <dsp:sp modelId="{EB8E1783-AC1B-4033-BAC0-9759928810CA}">
      <dsp:nvSpPr>
        <dsp:cNvPr id="0" name=""/>
        <dsp:cNvSpPr/>
      </dsp:nvSpPr>
      <dsp:spPr>
        <a:xfrm rot="15120000">
          <a:off x="2594688" y="1147710"/>
          <a:ext cx="1852709" cy="551207"/>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F3C764-09B0-4975-9FE3-69F0E6F55FB8}">
      <dsp:nvSpPr>
        <dsp:cNvPr id="0" name=""/>
        <dsp:cNvSpPr/>
      </dsp:nvSpPr>
      <dsp:spPr>
        <a:xfrm>
          <a:off x="2557862" y="760"/>
          <a:ext cx="1353843" cy="108307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fa-IR" sz="2600" kern="1200" dirty="0">
              <a:cs typeface="B Yekan" panose="00000400000000000000" pitchFamily="2" charset="-78"/>
            </a:rPr>
            <a:t>سوزاندن بدن</a:t>
          </a:r>
          <a:endParaRPr lang="en-US" sz="2600" kern="1200" dirty="0">
            <a:cs typeface="B Yekan" panose="00000400000000000000" pitchFamily="2" charset="-78"/>
          </a:endParaRPr>
        </a:p>
      </dsp:txBody>
      <dsp:txXfrm>
        <a:off x="2589584" y="32482"/>
        <a:ext cx="1290399" cy="1019630"/>
      </dsp:txXfrm>
    </dsp:sp>
    <dsp:sp modelId="{C8E80367-4EF0-4F99-AB7E-95EF0AD3DE8D}">
      <dsp:nvSpPr>
        <dsp:cNvPr id="0" name=""/>
        <dsp:cNvSpPr/>
      </dsp:nvSpPr>
      <dsp:spPr>
        <a:xfrm rot="17280000">
          <a:off x="3831508" y="1147710"/>
          <a:ext cx="1852709" cy="551207"/>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EF22BB-C2F2-4169-8CDD-04CB2E1450B6}">
      <dsp:nvSpPr>
        <dsp:cNvPr id="0" name=""/>
        <dsp:cNvSpPr/>
      </dsp:nvSpPr>
      <dsp:spPr>
        <a:xfrm>
          <a:off x="4367200" y="760"/>
          <a:ext cx="1353843" cy="108307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fa-IR" sz="2600" kern="1200" dirty="0">
              <a:cs typeface="B Yekan" panose="00000400000000000000" pitchFamily="2" charset="-78"/>
            </a:rPr>
            <a:t>سوراخ کردن</a:t>
          </a:r>
        </a:p>
      </dsp:txBody>
      <dsp:txXfrm>
        <a:off x="4398922" y="32482"/>
        <a:ext cx="1290399" cy="1019630"/>
      </dsp:txXfrm>
    </dsp:sp>
    <dsp:sp modelId="{C6B69599-231A-4819-B725-F7D6362955F3}">
      <dsp:nvSpPr>
        <dsp:cNvPr id="0" name=""/>
        <dsp:cNvSpPr/>
      </dsp:nvSpPr>
      <dsp:spPr>
        <a:xfrm rot="19440000">
          <a:off x="4832115" y="1874694"/>
          <a:ext cx="1852709" cy="551207"/>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15EF98-BCD9-4000-8215-CEB7FC4A008A}">
      <dsp:nvSpPr>
        <dsp:cNvPr id="0" name=""/>
        <dsp:cNvSpPr/>
      </dsp:nvSpPr>
      <dsp:spPr>
        <a:xfrm>
          <a:off x="5830984" y="1064262"/>
          <a:ext cx="1353843" cy="108307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fa-IR" sz="2600" kern="1200" dirty="0">
              <a:cs typeface="B Yekan" panose="00000400000000000000" pitchFamily="2" charset="-78"/>
            </a:rPr>
            <a:t>خالکوبی</a:t>
          </a:r>
        </a:p>
      </dsp:txBody>
      <dsp:txXfrm>
        <a:off x="5862706" y="1095984"/>
        <a:ext cx="1290399" cy="1019630"/>
      </dsp:txXfrm>
    </dsp:sp>
    <dsp:sp modelId="{9BC66A57-6474-4036-B132-9D180F6063B0}">
      <dsp:nvSpPr>
        <dsp:cNvPr id="0" name=""/>
        <dsp:cNvSpPr/>
      </dsp:nvSpPr>
      <dsp:spPr>
        <a:xfrm>
          <a:off x="5214313" y="3050978"/>
          <a:ext cx="1852709" cy="551207"/>
        </a:xfrm>
        <a:prstGeom prst="lef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EE2FE7-7825-462F-B098-70542C5FFDB8}">
      <dsp:nvSpPr>
        <dsp:cNvPr id="0" name=""/>
        <dsp:cNvSpPr/>
      </dsp:nvSpPr>
      <dsp:spPr>
        <a:xfrm>
          <a:off x="6390101" y="2785045"/>
          <a:ext cx="1353843" cy="108307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fa-IR" sz="2600" kern="1200" dirty="0">
              <a:cs typeface="B Yekan" panose="00000400000000000000" pitchFamily="2" charset="-78"/>
            </a:rPr>
            <a:t>بریدن و خراشیدن</a:t>
          </a:r>
        </a:p>
      </dsp:txBody>
      <dsp:txXfrm>
        <a:off x="6421823" y="2816767"/>
        <a:ext cx="1290399" cy="101963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557397-6A61-40CF-8E14-80C22BA54DE7}" type="datetime8">
              <a:rPr lang="fa-IR" smtClean="0"/>
              <a:t>20 اُكتبر 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E99F89-0EB8-4EA6-BEBB-DFBECA7F0432}" type="slidenum">
              <a:rPr lang="en-US" smtClean="0"/>
              <a:t>‹#›</a:t>
            </a:fld>
            <a:endParaRPr lang="en-US"/>
          </a:p>
        </p:txBody>
      </p:sp>
    </p:spTree>
    <p:extLst>
      <p:ext uri="{BB962C8B-B14F-4D97-AF65-F5344CB8AC3E}">
        <p14:creationId xmlns:p14="http://schemas.microsoft.com/office/powerpoint/2010/main" val="2697828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B833E-19EC-4928-A3FE-8A5E9B55EA68}" type="datetime8">
              <a:rPr lang="fa-IR" smtClean="0"/>
              <a:t>20 اُكتبر 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9BF93-B223-4430-9D6E-5BF269D6B262}" type="slidenum">
              <a:rPr lang="en-US" smtClean="0"/>
              <a:t>‹#›</a:t>
            </a:fld>
            <a:endParaRPr lang="en-US"/>
          </a:p>
        </p:txBody>
      </p:sp>
    </p:spTree>
    <p:extLst>
      <p:ext uri="{BB962C8B-B14F-4D97-AF65-F5344CB8AC3E}">
        <p14:creationId xmlns:p14="http://schemas.microsoft.com/office/powerpoint/2010/main" val="289342470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163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familyweb.ir/" TargetMode="Externa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familyweb.ir/" TargetMode="Externa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familyweb.ir/" TargetMode="Externa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86564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554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125543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400705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109611-D56F-46C6-9E4D-AF33DDF0030E}" type="slidenum">
              <a:rPr lang="en-US" smtClean="0"/>
              <a:t>‹#›</a:t>
            </a:fld>
            <a:endParaRPr lang="en-US"/>
          </a:p>
        </p:txBody>
      </p:sp>
    </p:spTree>
    <p:extLst>
      <p:ext uri="{BB962C8B-B14F-4D97-AF65-F5344CB8AC3E}">
        <p14:creationId xmlns:p14="http://schemas.microsoft.com/office/powerpoint/2010/main" val="73282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81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86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8B3C7-10DB-4032-8155-FA577562E48E}" type="slidenum">
              <a:rPr lang="en-US" smtClean="0"/>
              <a:t>‹#›</a:t>
            </a:fld>
            <a:endParaRPr lang="en-US"/>
          </a:p>
        </p:txBody>
      </p:sp>
    </p:spTree>
    <p:extLst>
      <p:ext uri="{BB962C8B-B14F-4D97-AF65-F5344CB8AC3E}">
        <p14:creationId xmlns:p14="http://schemas.microsoft.com/office/powerpoint/2010/main" val="1536580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8B3C7-10DB-4032-8155-FA577562E48E}" type="slidenum">
              <a:rPr lang="en-US" smtClean="0"/>
              <a:t>‹#›</a:t>
            </a:fld>
            <a:endParaRPr lang="en-US"/>
          </a:p>
        </p:txBody>
      </p:sp>
    </p:spTree>
    <p:extLst>
      <p:ext uri="{BB962C8B-B14F-4D97-AF65-F5344CB8AC3E}">
        <p14:creationId xmlns:p14="http://schemas.microsoft.com/office/powerpoint/2010/main" val="25202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8B3C7-10DB-4032-8155-FA577562E48E}" type="slidenum">
              <a:rPr lang="en-US" smtClean="0"/>
              <a:t>‹#›</a:t>
            </a:fld>
            <a:endParaRPr lang="en-US"/>
          </a:p>
        </p:txBody>
      </p:sp>
    </p:spTree>
    <p:extLst>
      <p:ext uri="{BB962C8B-B14F-4D97-AF65-F5344CB8AC3E}">
        <p14:creationId xmlns:p14="http://schemas.microsoft.com/office/powerpoint/2010/main" val="135456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D8B3C7-10DB-4032-8155-FA577562E48E}" type="slidenum">
              <a:rPr lang="en-US" smtClean="0"/>
              <a:t>‹#›</a:t>
            </a:fld>
            <a:endParaRPr lang="en-US"/>
          </a:p>
        </p:txBody>
      </p:sp>
    </p:spTree>
    <p:extLst>
      <p:ext uri="{BB962C8B-B14F-4D97-AF65-F5344CB8AC3E}">
        <p14:creationId xmlns:p14="http://schemas.microsoft.com/office/powerpoint/2010/main" val="1400371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246693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D8B3C7-10DB-4032-8155-FA577562E48E}" type="slidenum">
              <a:rPr lang="en-US" smtClean="0"/>
              <a:t>‹#›</a:t>
            </a:fld>
            <a:endParaRPr lang="en-US"/>
          </a:p>
        </p:txBody>
      </p:sp>
    </p:spTree>
    <p:extLst>
      <p:ext uri="{BB962C8B-B14F-4D97-AF65-F5344CB8AC3E}">
        <p14:creationId xmlns:p14="http://schemas.microsoft.com/office/powerpoint/2010/main" val="1515268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D8B3C7-10DB-4032-8155-FA577562E48E}" type="slidenum">
              <a:rPr lang="en-US" smtClean="0"/>
              <a:t>‹#›</a:t>
            </a:fld>
            <a:endParaRPr lang="en-US"/>
          </a:p>
        </p:txBody>
      </p:sp>
    </p:spTree>
    <p:extLst>
      <p:ext uri="{BB962C8B-B14F-4D97-AF65-F5344CB8AC3E}">
        <p14:creationId xmlns:p14="http://schemas.microsoft.com/office/powerpoint/2010/main" val="1852035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D8B3C7-10DB-4032-8155-FA577562E48E}" type="slidenum">
              <a:rPr lang="en-US" smtClean="0"/>
              <a:t>‹#›</a:t>
            </a:fld>
            <a:endParaRPr lang="en-US"/>
          </a:p>
        </p:txBody>
      </p:sp>
    </p:spTree>
    <p:extLst>
      <p:ext uri="{BB962C8B-B14F-4D97-AF65-F5344CB8AC3E}">
        <p14:creationId xmlns:p14="http://schemas.microsoft.com/office/powerpoint/2010/main" val="2619031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D8B3C7-10DB-4032-8155-FA577562E48E}" type="slidenum">
              <a:rPr lang="en-US" smtClean="0"/>
              <a:t>‹#›</a:t>
            </a:fld>
            <a:endParaRPr lang="en-US"/>
          </a:p>
        </p:txBody>
      </p:sp>
    </p:spTree>
    <p:extLst>
      <p:ext uri="{BB962C8B-B14F-4D97-AF65-F5344CB8AC3E}">
        <p14:creationId xmlns:p14="http://schemas.microsoft.com/office/powerpoint/2010/main" val="3224883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D8B3C7-10DB-4032-8155-FA577562E48E}" type="slidenum">
              <a:rPr lang="en-US" smtClean="0"/>
              <a:t>‹#›</a:t>
            </a:fld>
            <a:endParaRPr lang="en-US"/>
          </a:p>
        </p:txBody>
      </p:sp>
    </p:spTree>
    <p:extLst>
      <p:ext uri="{BB962C8B-B14F-4D97-AF65-F5344CB8AC3E}">
        <p14:creationId xmlns:p14="http://schemas.microsoft.com/office/powerpoint/2010/main" val="634344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8B3C7-10DB-4032-8155-FA577562E48E}" type="slidenum">
              <a:rPr lang="en-US" smtClean="0"/>
              <a:t>‹#›</a:t>
            </a:fld>
            <a:endParaRPr lang="en-US"/>
          </a:p>
        </p:txBody>
      </p:sp>
    </p:spTree>
    <p:extLst>
      <p:ext uri="{BB962C8B-B14F-4D97-AF65-F5344CB8AC3E}">
        <p14:creationId xmlns:p14="http://schemas.microsoft.com/office/powerpoint/2010/main" val="227125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D8B3C7-10DB-4032-8155-FA577562E48E}" type="slidenum">
              <a:rPr lang="en-US" smtClean="0"/>
              <a:t>‹#›</a:t>
            </a:fld>
            <a:endParaRPr lang="en-US"/>
          </a:p>
        </p:txBody>
      </p:sp>
    </p:spTree>
    <p:extLst>
      <p:ext uri="{BB962C8B-B14F-4D97-AF65-F5344CB8AC3E}">
        <p14:creationId xmlns:p14="http://schemas.microsoft.com/office/powerpoint/2010/main" val="3206338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8632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44826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176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08000" y="1411552"/>
            <a:ext cx="11176000" cy="2210862"/>
          </a:xfrm>
        </p:spPr>
        <p:txBody>
          <a:bodyPr vert="horz" lIns="0" tIns="0" rIns="0" bIns="0" rtlCol="0">
            <a:spAutoFit/>
          </a:bodyPr>
          <a:lstStyle>
            <a:lvl1pPr>
              <a:defRPr lang="en-US" smtClean="0">
                <a:solidFill>
                  <a:schemeClr val="bg1"/>
                </a:solidFill>
                <a:cs typeface="B Yekan" panose="00000400000000000000" pitchFamily="2" charset="-78"/>
              </a:defRPr>
            </a:lvl1pPr>
            <a:lvl2pPr>
              <a:defRPr lang="en-US" smtClean="0">
                <a:solidFill>
                  <a:schemeClr val="bg1"/>
                </a:solidFill>
                <a:cs typeface="B Yekan" panose="00000400000000000000" pitchFamily="2" charset="-78"/>
              </a:defRPr>
            </a:lvl2pPr>
            <a:lvl3pPr>
              <a:defRPr lang="en-US" smtClean="0">
                <a:solidFill>
                  <a:schemeClr val="bg1"/>
                </a:solidFill>
                <a:cs typeface="B Yekan" panose="00000400000000000000" pitchFamily="2" charset="-78"/>
              </a:defRPr>
            </a:lvl3pPr>
            <a:lvl4pPr>
              <a:defRPr lang="en-US" smtClean="0">
                <a:solidFill>
                  <a:schemeClr val="bg1"/>
                </a:solidFill>
                <a:cs typeface="B Yekan" panose="00000400000000000000" pitchFamily="2" charset="-78"/>
              </a:defRPr>
            </a:lvl4pPr>
            <a:lvl5pPr>
              <a:defRPr lang="en-US" dirty="0">
                <a:solidFill>
                  <a:schemeClr val="bg1"/>
                </a:solidFill>
                <a:cs typeface="B Yekan" panose="00000400000000000000" pitchFamily="2" charset="-78"/>
              </a:defRPr>
            </a:lvl5pPr>
          </a:lstStyle>
          <a:p>
            <a:pPr lvl="0" algn="r" rtl="1"/>
            <a:r>
              <a:rPr lang="en-US"/>
              <a:t>Click to edit Master text styles</a:t>
            </a:r>
          </a:p>
          <a:p>
            <a:pPr lvl="1" algn="r" rtl="1"/>
            <a:r>
              <a:rPr lang="en-US"/>
              <a:t>Second level</a:t>
            </a:r>
          </a:p>
          <a:p>
            <a:pPr lvl="2" algn="r" rtl="1"/>
            <a:r>
              <a:rPr lang="en-US"/>
              <a:t>Third level</a:t>
            </a:r>
          </a:p>
          <a:p>
            <a:pPr lvl="3" algn="r" rtl="1"/>
            <a:r>
              <a:rPr lang="en-US"/>
              <a:t>Fourth level</a:t>
            </a:r>
          </a:p>
          <a:p>
            <a:pPr lvl="4" algn="r" rtl="1"/>
            <a:r>
              <a:rPr lang="en-US"/>
              <a:t>Fifth level</a:t>
            </a:r>
            <a:endParaRPr lang="en-US" dirty="0"/>
          </a:p>
        </p:txBody>
      </p:sp>
      <p:sp>
        <p:nvSpPr>
          <p:cNvPr id="4" name="Title 1"/>
          <p:cNvSpPr>
            <a:spLocks noGrp="1"/>
          </p:cNvSpPr>
          <p:nvPr>
            <p:ph type="title" hasCustomPrompt="1"/>
          </p:nvPr>
        </p:nvSpPr>
        <p:spPr>
          <a:xfrm>
            <a:off x="508000" y="287728"/>
            <a:ext cx="11176000" cy="664797"/>
          </a:xfrm>
        </p:spPr>
        <p:txBody>
          <a:bodyPr/>
          <a:lstStyle>
            <a:lvl1pPr algn="ctr" rtl="1">
              <a:defRPr b="1" cap="none" spc="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cs typeface="B Yekan" panose="00000400000000000000" pitchFamily="2" charset="-78"/>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22" y="15238"/>
            <a:ext cx="913679" cy="913679"/>
          </a:xfrm>
          <a:prstGeom prst="rect">
            <a:avLst/>
          </a:prstGeom>
        </p:spPr>
      </p:pic>
    </p:spTree>
    <p:extLst>
      <p:ext uri="{BB962C8B-B14F-4D97-AF65-F5344CB8AC3E}">
        <p14:creationId xmlns:p14="http://schemas.microsoft.com/office/powerpoint/2010/main" val="337439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69167" b="65321"/>
          <a:stretch/>
        </p:blipFill>
        <p:spPr>
          <a:xfrm>
            <a:off x="-16933" y="38101"/>
            <a:ext cx="3120405" cy="1861127"/>
          </a:xfrm>
          <a:prstGeom prst="rect">
            <a:avLst/>
          </a:prstGeom>
        </p:spPr>
      </p:pic>
      <p:sp>
        <p:nvSpPr>
          <p:cNvPr id="2" name="Title 1"/>
          <p:cNvSpPr>
            <a:spLocks noGrp="1"/>
          </p:cNvSpPr>
          <p:nvPr>
            <p:ph type="title"/>
          </p:nvPr>
        </p:nvSpPr>
        <p:spPr>
          <a:xfrm>
            <a:off x="508000" y="685801"/>
            <a:ext cx="11176000" cy="664797"/>
          </a:xfrm>
        </p:spPr>
        <p:txBody>
          <a:bodyPr/>
          <a:lstStyle>
            <a:lvl1pPr algn="r" rtl="1">
              <a:defRPr>
                <a:cs typeface="B Yekan" panose="00000400000000000000" pitchFamily="2" charset="-78"/>
              </a:defRPr>
            </a:lvl1pPr>
          </a:lstStyle>
          <a:p>
            <a:r>
              <a:rPr lang="en-US"/>
              <a:t>Click to edit Master title style</a:t>
            </a:r>
          </a:p>
        </p:txBody>
      </p:sp>
      <p:sp>
        <p:nvSpPr>
          <p:cNvPr id="3" name="Content Placeholder 2"/>
          <p:cNvSpPr>
            <a:spLocks noGrp="1"/>
          </p:cNvSpPr>
          <p:nvPr>
            <p:ph idx="1"/>
          </p:nvPr>
        </p:nvSpPr>
        <p:spPr>
          <a:xfrm>
            <a:off x="508000" y="2209800"/>
            <a:ext cx="11176000" cy="2210862"/>
          </a:xfrm>
        </p:spPr>
        <p:txBody>
          <a:bodyPr/>
          <a:lstStyle>
            <a:lvl1pPr algn="r" rtl="1">
              <a:lnSpc>
                <a:spcPct val="90000"/>
              </a:lnSpc>
              <a:defRPr>
                <a:cs typeface="B Tehran" panose="00000400000000000000" pitchFamily="2" charset="-78"/>
              </a:defRPr>
            </a:lvl1pPr>
            <a:lvl2pPr algn="r" rtl="1">
              <a:lnSpc>
                <a:spcPct val="90000"/>
              </a:lnSpc>
              <a:defRPr>
                <a:cs typeface="B Tehran" panose="00000400000000000000" pitchFamily="2" charset="-78"/>
              </a:defRPr>
            </a:lvl2pPr>
            <a:lvl3pPr algn="r" rtl="1">
              <a:lnSpc>
                <a:spcPct val="90000"/>
              </a:lnSpc>
              <a:defRPr>
                <a:cs typeface="B Tehran" panose="00000400000000000000" pitchFamily="2" charset="-78"/>
              </a:defRPr>
            </a:lvl3pPr>
            <a:lvl4pPr algn="r" rtl="1">
              <a:lnSpc>
                <a:spcPct val="90000"/>
              </a:lnSpc>
              <a:defRPr>
                <a:cs typeface="B Tehran" panose="00000400000000000000" pitchFamily="2" charset="-78"/>
              </a:defRPr>
            </a:lvl4pPr>
            <a:lvl5pPr algn="r" rtl="1">
              <a:lnSpc>
                <a:spcPct val="90000"/>
              </a:lnSpc>
              <a:defRPr>
                <a:cs typeface="B Tehran" panose="00000400000000000000" pitchFamily="2" charset="-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01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396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946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120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63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88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71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373296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04319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9E625F7-30F3-442E-9D6A-033192B5546A}" type="slidenum">
              <a:rPr lang="en-US" smtClean="0">
                <a:solidFill>
                  <a:prstClr val="black"/>
                </a:solidFill>
              </a:rPr>
              <a:pPr/>
              <a:t>‹#›</a:t>
            </a:fld>
            <a:endParaRPr lang="en-US">
              <a:solidFill>
                <a:prstClr val="black"/>
              </a:solidFill>
            </a:endParaRPr>
          </a:p>
        </p:txBody>
      </p:sp>
      <p:sp>
        <p:nvSpPr>
          <p:cNvPr id="3" name="Content Placeholder 2"/>
          <p:cNvSpPr>
            <a:spLocks noGrp="1"/>
          </p:cNvSpPr>
          <p:nvPr>
            <p:ph idx="1"/>
          </p:nvPr>
        </p:nvSpPr>
        <p:spPr>
          <a:xfrm>
            <a:off x="1314189" y="1623347"/>
            <a:ext cx="10515600" cy="4548853"/>
          </a:xfrm>
          <a:prstGeom prst="rect">
            <a:avLst/>
          </a:prstGeom>
        </p:spPr>
        <p:txBody>
          <a:bodyPr/>
          <a:lstStyle>
            <a:lvl1pPr>
              <a:defRPr>
                <a:cs typeface="B Yekan" panose="00000400000000000000" pitchFamily="2" charset="-78"/>
              </a:defRPr>
            </a:lvl1pPr>
            <a:lvl2pPr>
              <a:defRPr>
                <a:cs typeface="B Yekan" panose="00000400000000000000" pitchFamily="2" charset="-78"/>
              </a:defRPr>
            </a:lvl2pPr>
            <a:lvl3pPr>
              <a:defRPr>
                <a:cs typeface="B Yekan" panose="00000400000000000000" pitchFamily="2" charset="-78"/>
              </a:defRPr>
            </a:lvl3pPr>
            <a:lvl4pPr>
              <a:defRPr>
                <a:cs typeface="B Yekan" panose="00000400000000000000" pitchFamily="2" charset="-78"/>
              </a:defRPr>
            </a:lvl4pPr>
            <a:lvl5pPr>
              <a:defRPr>
                <a:cs typeface="B Yekan" panose="00000400000000000000" pitchFamily="2" charset="-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314189" y="217204"/>
            <a:ext cx="10515600" cy="1325563"/>
          </a:xfrm>
          <a:prstGeom prst="rect">
            <a:avLst/>
          </a:prstGeom>
        </p:spPr>
        <p:txBody>
          <a:bodyPr/>
          <a:lstStyle>
            <a:lvl1pPr algn="just">
              <a:defRPr>
                <a:effectLst>
                  <a:outerShdw blurRad="38100" dist="38100" dir="2700000" algn="tl">
                    <a:srgbClr val="000000">
                      <a:alpha val="43137"/>
                    </a:srgbClr>
                  </a:outerShdw>
                </a:effectLst>
                <a:cs typeface="B Titr" panose="00000700000000000000" pitchFamily="2" charset="-78"/>
              </a:defRPr>
            </a:lvl1pPr>
          </a:lstStyle>
          <a:p>
            <a:r>
              <a:rPr lang="en-US"/>
              <a:t>Click to edit Master title style</a:t>
            </a:r>
          </a:p>
        </p:txBody>
      </p:sp>
      <p:sp>
        <p:nvSpPr>
          <p:cNvPr id="5" name="Footer Placeholder 4"/>
          <p:cNvSpPr txBox="1">
            <a:spLocks/>
          </p:cNvSpPr>
          <p:nvPr userDrawn="1"/>
        </p:nvSpPr>
        <p:spPr>
          <a:xfrm>
            <a:off x="4824284" y="6379338"/>
            <a:ext cx="2543432"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tx1"/>
                </a:solidFill>
                <a:latin typeface="+mn-lt"/>
                <a:ea typeface="+mn-ea"/>
                <a:cs typeface="B Titr" panose="00000700000000000000"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a-IR" dirty="0">
                <a:solidFill>
                  <a:prstClr val="black"/>
                </a:solidFill>
              </a:rPr>
              <a:t>انجمن خانواده و اینترنت</a:t>
            </a:r>
            <a:endParaRPr lang="en-US" dirty="0">
              <a:solidFill>
                <a:prstClr val="black"/>
              </a:solidFill>
            </a:endParaRPr>
          </a:p>
        </p:txBody>
      </p:sp>
      <p:sp>
        <p:nvSpPr>
          <p:cNvPr id="7" name="Footer Placeholder 3"/>
          <p:cNvSpPr txBox="1">
            <a:spLocks/>
          </p:cNvSpPr>
          <p:nvPr userDrawn="1"/>
        </p:nvSpPr>
        <p:spPr>
          <a:xfrm>
            <a:off x="171865" y="6409519"/>
            <a:ext cx="215921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dirty="0">
                <a:solidFill>
                  <a:srgbClr val="FF0000"/>
                </a:solidFill>
                <a:hlinkClick r:id="rId2"/>
              </a:rPr>
              <a:t>http://familyweb.ir</a:t>
            </a:r>
            <a:endParaRPr lang="en-US" sz="2000" dirty="0">
              <a:solidFill>
                <a:srgbClr val="FF0000"/>
              </a:solidFill>
            </a:endParaRPr>
          </a:p>
        </p:txBody>
      </p:sp>
      <p:pic>
        <p:nvPicPr>
          <p:cNvPr id="8" name="Picture 7"/>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8055"/>
            <a:ext cx="1001486" cy="1001486"/>
          </a:xfrm>
          <a:prstGeom prst="rect">
            <a:avLst/>
          </a:prstGeom>
        </p:spPr>
      </p:pic>
    </p:spTree>
    <p:extLst>
      <p:ext uri="{BB962C8B-B14F-4D97-AF65-F5344CB8AC3E}">
        <p14:creationId xmlns:p14="http://schemas.microsoft.com/office/powerpoint/2010/main" val="295875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287728"/>
            <a:ext cx="11176000" cy="664797"/>
          </a:xfrm>
        </p:spPr>
        <p:txBody>
          <a:bodyPr/>
          <a:lstStyle>
            <a:lvl1pPr algn="ctr" rtl="1">
              <a:defRPr b="1" cap="none" spc="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cs typeface="B Yekan" panose="00000400000000000000" pitchFamily="2" charset="-78"/>
              </a:defRPr>
            </a:lvl1pPr>
          </a:lstStyle>
          <a:p>
            <a:r>
              <a:rPr lang="en-US" dirty="0"/>
              <a:t>Click To Edit Master Title Style</a:t>
            </a:r>
          </a:p>
        </p:txBody>
      </p:sp>
      <p:sp>
        <p:nvSpPr>
          <p:cNvPr id="3" name="Content Placeholder 2"/>
          <p:cNvSpPr>
            <a:spLocks noGrp="1"/>
          </p:cNvSpPr>
          <p:nvPr>
            <p:ph idx="1"/>
          </p:nvPr>
        </p:nvSpPr>
        <p:spPr>
          <a:xfrm>
            <a:off x="508000" y="2209800"/>
            <a:ext cx="11176000" cy="2210862"/>
          </a:xfrm>
        </p:spPr>
        <p:txBody>
          <a:bodyPr/>
          <a:lstStyle>
            <a:lvl1pPr algn="r" rtl="1">
              <a:lnSpc>
                <a:spcPct val="90000"/>
              </a:lnSpc>
              <a:defRPr>
                <a:solidFill>
                  <a:schemeClr val="bg1"/>
                </a:solidFill>
                <a:cs typeface="B Yekan" panose="00000400000000000000" pitchFamily="2" charset="-78"/>
              </a:defRPr>
            </a:lvl1pPr>
            <a:lvl2pPr algn="r" rtl="1">
              <a:lnSpc>
                <a:spcPct val="90000"/>
              </a:lnSpc>
              <a:defRPr>
                <a:solidFill>
                  <a:schemeClr val="bg1"/>
                </a:solidFill>
                <a:cs typeface="B Yekan" panose="00000400000000000000" pitchFamily="2" charset="-78"/>
              </a:defRPr>
            </a:lvl2pPr>
            <a:lvl3pPr algn="r" rtl="1">
              <a:lnSpc>
                <a:spcPct val="90000"/>
              </a:lnSpc>
              <a:defRPr>
                <a:solidFill>
                  <a:schemeClr val="bg1"/>
                </a:solidFill>
                <a:cs typeface="B Yekan" panose="00000400000000000000" pitchFamily="2" charset="-78"/>
              </a:defRPr>
            </a:lvl3pPr>
            <a:lvl4pPr algn="r" rtl="1">
              <a:lnSpc>
                <a:spcPct val="90000"/>
              </a:lnSpc>
              <a:defRPr>
                <a:solidFill>
                  <a:schemeClr val="bg1"/>
                </a:solidFill>
                <a:cs typeface="B Yekan" panose="00000400000000000000" pitchFamily="2" charset="-78"/>
              </a:defRPr>
            </a:lvl4pPr>
            <a:lvl5pPr algn="r" rtl="1">
              <a:lnSpc>
                <a:spcPct val="90000"/>
              </a:lnSpc>
              <a:defRPr>
                <a:solidFill>
                  <a:schemeClr val="bg1"/>
                </a:solidFill>
                <a:cs typeface="B Yekan" panose="00000400000000000000" pitchFamily="2" charset="-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4"/>
          <p:cNvSpPr txBox="1">
            <a:spLocks/>
          </p:cNvSpPr>
          <p:nvPr userDrawn="1"/>
        </p:nvSpPr>
        <p:spPr>
          <a:xfrm>
            <a:off x="-90512" y="6488337"/>
            <a:ext cx="1629025"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tx1"/>
                </a:solidFill>
                <a:latin typeface="+mn-lt"/>
                <a:ea typeface="+mn-ea"/>
                <a:cs typeface="B Titr" panose="00000700000000000000"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a-IR" sz="1200" dirty="0">
                <a:solidFill>
                  <a:prstClr val="black"/>
                </a:solidFill>
                <a:cs typeface="B Nazanin" panose="00000400000000000000" pitchFamily="2" charset="-78"/>
              </a:rPr>
              <a:t>انجمن خانواده و اینترنت</a:t>
            </a:r>
            <a:endParaRPr lang="en-US" sz="1200" dirty="0">
              <a:solidFill>
                <a:prstClr val="black"/>
              </a:solidFill>
              <a:cs typeface="B Nazanin" panose="00000400000000000000" pitchFamily="2" charset="-78"/>
            </a:endParaRPr>
          </a:p>
        </p:txBody>
      </p:sp>
      <p:sp>
        <p:nvSpPr>
          <p:cNvPr id="14" name="Footer Placeholder 3"/>
          <p:cNvSpPr txBox="1">
            <a:spLocks/>
          </p:cNvSpPr>
          <p:nvPr userDrawn="1"/>
        </p:nvSpPr>
        <p:spPr>
          <a:xfrm>
            <a:off x="-23485" y="6123212"/>
            <a:ext cx="149497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rgbClr val="FF0000"/>
                </a:solidFill>
                <a:latin typeface="Corbel" panose="020B0503020204020204" pitchFamily="34" charset="0"/>
                <a:hlinkClick r:id="rId2"/>
              </a:rPr>
              <a:t>http://familyweb.ir</a:t>
            </a:r>
            <a:endParaRPr lang="en-US" sz="1200" dirty="0">
              <a:solidFill>
                <a:srgbClr val="FF0000"/>
              </a:solidFill>
              <a:latin typeface="Corbel" panose="020B0503020204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22" y="15238"/>
            <a:ext cx="913679" cy="913679"/>
          </a:xfrm>
          <a:prstGeom prst="rect">
            <a:avLst/>
          </a:prstGeom>
        </p:spPr>
      </p:pic>
    </p:spTree>
    <p:extLst>
      <p:ext uri="{BB962C8B-B14F-4D97-AF65-F5344CB8AC3E}">
        <p14:creationId xmlns:p14="http://schemas.microsoft.com/office/powerpoint/2010/main" val="372566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C9E625F7-30F3-442E-9D6A-033192B5546A}" type="slidenum">
              <a:rPr lang="en-US" smtClean="0">
                <a:solidFill>
                  <a:prstClr val="black"/>
                </a:solidFill>
              </a:rPr>
              <a:pPr/>
              <a:t>‹#›</a:t>
            </a:fld>
            <a:endParaRPr lang="en-US">
              <a:solidFill>
                <a:prstClr val="black"/>
              </a:solidFill>
            </a:endParaRPr>
          </a:p>
        </p:txBody>
      </p:sp>
      <p:sp>
        <p:nvSpPr>
          <p:cNvPr id="3" name="Text Placeholder 2"/>
          <p:cNvSpPr>
            <a:spLocks noGrp="1"/>
          </p:cNvSpPr>
          <p:nvPr>
            <p:ph type="body" idx="1"/>
          </p:nvPr>
        </p:nvSpPr>
        <p:spPr>
          <a:xfrm>
            <a:off x="838200" y="4672013"/>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2" name="Title 1"/>
          <p:cNvSpPr>
            <a:spLocks noGrp="1"/>
          </p:cNvSpPr>
          <p:nvPr>
            <p:ph type="title"/>
          </p:nvPr>
        </p:nvSpPr>
        <p:spPr>
          <a:xfrm>
            <a:off x="838200" y="1792288"/>
            <a:ext cx="10515600" cy="2862262"/>
          </a:xfrm>
          <a:prstGeom prst="rect">
            <a:avLst/>
          </a:prstGeom>
        </p:spPr>
        <p:txBody>
          <a:bodyPr anchor="b"/>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359373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9E625F7-30F3-442E-9D6A-033192B5546A}" type="slidenum">
              <a:rPr lang="en-US" smtClean="0">
                <a:solidFill>
                  <a:prstClr val="black"/>
                </a:solidFill>
              </a:rPr>
              <a:pPr/>
              <a:t>‹#›</a:t>
            </a:fld>
            <a:endParaRPr lang="en-US">
              <a:solidFill>
                <a:prstClr val="black"/>
              </a:solidFill>
            </a:endParaRPr>
          </a:p>
        </p:txBody>
      </p:sp>
      <p:sp>
        <p:nvSpPr>
          <p:cNvPr id="10" name="Content Placeholder 3"/>
          <p:cNvSpPr>
            <a:spLocks noGrp="1"/>
          </p:cNvSpPr>
          <p:nvPr>
            <p:ph sz="half" idx="2"/>
          </p:nvPr>
        </p:nvSpPr>
        <p:spPr>
          <a:xfrm>
            <a:off x="6172200" y="3162300"/>
            <a:ext cx="5181600" cy="3009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half" idx="1"/>
          </p:nvPr>
        </p:nvSpPr>
        <p:spPr>
          <a:xfrm>
            <a:off x="838200" y="3162300"/>
            <a:ext cx="5181600" cy="30099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838200" y="1676400"/>
            <a:ext cx="10515600" cy="1242575"/>
          </a:xfrm>
          <a:prstGeom prst="rect">
            <a:avLst/>
          </a:prstGeom>
        </p:spPr>
        <p:txBody>
          <a:bodyPr/>
          <a:lstStyle>
            <a:lvl1pPr algn="just">
              <a:defRPr/>
            </a:lvl1pPr>
          </a:lstStyle>
          <a:p>
            <a:r>
              <a:rPr lang="en-US"/>
              <a:t>Click to edit Master title style</a:t>
            </a:r>
            <a:endParaRPr lang="en-US" dirty="0"/>
          </a:p>
        </p:txBody>
      </p:sp>
    </p:spTree>
    <p:extLst>
      <p:ext uri="{BB962C8B-B14F-4D97-AF65-F5344CB8AC3E}">
        <p14:creationId xmlns:p14="http://schemas.microsoft.com/office/powerpoint/2010/main" val="226406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C9E625F7-30F3-442E-9D6A-033192B5546A}" type="slidenum">
              <a:rPr lang="en-US" smtClean="0">
                <a:solidFill>
                  <a:prstClr val="black"/>
                </a:solidFill>
              </a:rPr>
              <a:pPr/>
              <a:t>‹#›</a:t>
            </a:fld>
            <a:endParaRPr lang="en-US">
              <a:solidFill>
                <a:prstClr val="black"/>
              </a:solidFill>
            </a:endParaRPr>
          </a:p>
        </p:txBody>
      </p:sp>
      <p:sp>
        <p:nvSpPr>
          <p:cNvPr id="7" name="Date Placeholder 6"/>
          <p:cNvSpPr>
            <a:spLocks noGrp="1"/>
          </p:cNvSpPr>
          <p:nvPr>
            <p:ph type="dt" sz="half" idx="10"/>
          </p:nvPr>
        </p:nvSpPr>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6" name="Content Placeholder 5"/>
          <p:cNvSpPr>
            <a:spLocks noGrp="1"/>
          </p:cNvSpPr>
          <p:nvPr>
            <p:ph sz="quarter" idx="4"/>
          </p:nvPr>
        </p:nvSpPr>
        <p:spPr>
          <a:xfrm>
            <a:off x="6189663" y="3876615"/>
            <a:ext cx="5157787" cy="229558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9663" y="3171765"/>
            <a:ext cx="5157787"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0" y="3876615"/>
            <a:ext cx="5156200" cy="229558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831850" y="3171765"/>
            <a:ext cx="515620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831850" y="1692920"/>
            <a:ext cx="10515600" cy="11430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71565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C9E625F7-30F3-442E-9D6A-033192B5546A}" type="slidenum">
              <a:rPr lang="en-US" smtClean="0">
                <a:solidFill>
                  <a:prstClr val="black"/>
                </a:solidFill>
              </a:rPr>
              <a:pPr/>
              <a:t>‹#›</a:t>
            </a:fld>
            <a:endParaRPr lang="en-US">
              <a:solidFill>
                <a:prstClr val="black"/>
              </a:solidFill>
            </a:endParaRPr>
          </a:p>
        </p:txBody>
      </p:sp>
      <p:sp>
        <p:nvSpPr>
          <p:cNvPr id="2" name="Title 1"/>
          <p:cNvSpPr>
            <a:spLocks noGrp="1"/>
          </p:cNvSpPr>
          <p:nvPr>
            <p:ph type="title"/>
          </p:nvPr>
        </p:nvSpPr>
        <p:spPr>
          <a:xfrm>
            <a:off x="838200" y="1682750"/>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4637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9E625F7-30F3-442E-9D6A-033192B5546A}" type="slidenum">
              <a:rPr lang="en-US" smtClean="0">
                <a:solidFill>
                  <a:prstClr val="black"/>
                </a:solidFill>
              </a:rPr>
              <a:pPr/>
              <a:t>‹#›</a:t>
            </a:fld>
            <a:endParaRPr lang="en-US">
              <a:solidFill>
                <a:prstClr val="black"/>
              </a:solidFill>
            </a:endParaRPr>
          </a:p>
        </p:txBody>
      </p:sp>
      <p:sp>
        <p:nvSpPr>
          <p:cNvPr id="5" name="Footer Placeholder 4"/>
          <p:cNvSpPr txBox="1">
            <a:spLocks/>
          </p:cNvSpPr>
          <p:nvPr userDrawn="1"/>
        </p:nvSpPr>
        <p:spPr>
          <a:xfrm>
            <a:off x="0" y="6376400"/>
            <a:ext cx="2543432"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tx1"/>
                </a:solidFill>
                <a:latin typeface="+mn-lt"/>
                <a:ea typeface="+mn-ea"/>
                <a:cs typeface="B Titr" panose="00000700000000000000" pitchFamily="2" charset="-78"/>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a-IR" dirty="0">
                <a:solidFill>
                  <a:prstClr val="black"/>
                </a:solidFill>
              </a:rPr>
              <a:t>انجمن خانواده و اینترنت</a:t>
            </a:r>
            <a:endParaRPr lang="en-US" dirty="0">
              <a:solidFill>
                <a:prstClr val="black"/>
              </a:solidFill>
            </a:endParaRPr>
          </a:p>
        </p:txBody>
      </p:sp>
      <p:sp>
        <p:nvSpPr>
          <p:cNvPr id="6" name="Footer Placeholder 3"/>
          <p:cNvSpPr txBox="1">
            <a:spLocks/>
          </p:cNvSpPr>
          <p:nvPr userDrawn="1"/>
        </p:nvSpPr>
        <p:spPr>
          <a:xfrm>
            <a:off x="384221" y="5991225"/>
            <a:ext cx="2159211"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rgbClr val="FF0000"/>
                </a:solidFill>
                <a:latin typeface="Corbel" panose="020B0503020204020204" pitchFamily="34" charset="0"/>
                <a:hlinkClick r:id="rId2"/>
              </a:rPr>
              <a:t>http://familyweb.ir</a:t>
            </a:r>
            <a:endParaRPr lang="en-US" sz="1400" dirty="0">
              <a:solidFill>
                <a:srgbClr val="FF0000"/>
              </a:solidFill>
              <a:latin typeface="Corbel" panose="020B0503020204020204" pitchFamily="34" charset="0"/>
            </a:endParaRPr>
          </a:p>
        </p:txBody>
      </p:sp>
      <p:pic>
        <p:nvPicPr>
          <p:cNvPr id="11" name="Picture 10"/>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8055"/>
            <a:ext cx="1001486" cy="1001486"/>
          </a:xfrm>
          <a:prstGeom prst="rect">
            <a:avLst/>
          </a:prstGeom>
        </p:spPr>
      </p:pic>
    </p:spTree>
    <p:extLst>
      <p:ext uri="{BB962C8B-B14F-4D97-AF65-F5344CB8AC3E}">
        <p14:creationId xmlns:p14="http://schemas.microsoft.com/office/powerpoint/2010/main" val="128902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9E625F7-30F3-442E-9D6A-033192B5546A}" type="slidenum">
              <a:rPr lang="en-US" smtClean="0">
                <a:solidFill>
                  <a:prstClr val="black"/>
                </a:solidFill>
              </a:rPr>
              <a:pPr/>
              <a:t>‹#›</a:t>
            </a:fld>
            <a:endParaRPr lang="en-US">
              <a:solidFill>
                <a:prstClr val="black"/>
              </a:solidFill>
            </a:endParaRPr>
          </a:p>
        </p:txBody>
      </p:sp>
      <p:sp>
        <p:nvSpPr>
          <p:cNvPr id="3" name="Content Placeholder 2"/>
          <p:cNvSpPr>
            <a:spLocks noGrp="1"/>
          </p:cNvSpPr>
          <p:nvPr>
            <p:ph idx="1"/>
          </p:nvPr>
        </p:nvSpPr>
        <p:spPr>
          <a:xfrm>
            <a:off x="5183188" y="2498500"/>
            <a:ext cx="6172200" cy="367369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3778250"/>
            <a:ext cx="3932237" cy="239395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p:nvPr>
        </p:nvSpPr>
        <p:spPr>
          <a:xfrm>
            <a:off x="839788" y="2133600"/>
            <a:ext cx="3932237" cy="1600200"/>
          </a:xfrm>
          <a:prstGeom prst="rect">
            <a:avLst/>
          </a:prstGeo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34666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9E625F7-30F3-442E-9D6A-033192B5546A}" type="slidenum">
              <a:rPr lang="en-US" smtClean="0">
                <a:solidFill>
                  <a:prstClr val="black"/>
                </a:solidFill>
              </a:rPr>
              <a:pPr/>
              <a:t>‹#›</a:t>
            </a:fld>
            <a:endParaRPr lang="en-US">
              <a:solidFill>
                <a:prstClr val="black"/>
              </a:solidFill>
            </a:endParaRPr>
          </a:p>
        </p:txBody>
      </p:sp>
      <p:sp>
        <p:nvSpPr>
          <p:cNvPr id="5" name="Date Placeholder 4"/>
          <p:cNvSpPr>
            <a:spLocks noGrp="1"/>
          </p:cNvSpPr>
          <p:nvPr>
            <p:ph type="dt" sz="half" idx="10"/>
          </p:nvPr>
        </p:nvSpPr>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3" name="Picture Placeholder 2"/>
          <p:cNvSpPr>
            <a:spLocks noGrp="1"/>
          </p:cNvSpPr>
          <p:nvPr>
            <p:ph type="pic" idx="1"/>
          </p:nvPr>
        </p:nvSpPr>
        <p:spPr>
          <a:xfrm>
            <a:off x="5183188" y="2663826"/>
            <a:ext cx="6172200" cy="350837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3778250"/>
            <a:ext cx="3932237" cy="239569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p:nvPr>
        </p:nvSpPr>
        <p:spPr>
          <a:xfrm>
            <a:off x="839788" y="2133600"/>
            <a:ext cx="3932237" cy="1600200"/>
          </a:xfrm>
          <a:prstGeom prst="rect">
            <a:avLst/>
          </a:prstGeo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341568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9E625F7-30F3-442E-9D6A-033192B5546A}" type="slidenum">
              <a:rPr lang="en-US" smtClean="0">
                <a:solidFill>
                  <a:prstClr val="black"/>
                </a:solidFill>
              </a:rPr>
              <a:pPr/>
              <a:t>‹#›</a:t>
            </a:fld>
            <a:endParaRPr lang="en-US">
              <a:solidFill>
                <a:prstClr val="black"/>
              </a:solidFill>
            </a:endParaRPr>
          </a:p>
        </p:txBody>
      </p:sp>
      <p:sp>
        <p:nvSpPr>
          <p:cNvPr id="3" name="Vertical Text Placeholder 2"/>
          <p:cNvSpPr>
            <a:spLocks noGrp="1"/>
          </p:cNvSpPr>
          <p:nvPr>
            <p:ph type="body" orient="vert" idx="1"/>
          </p:nvPr>
        </p:nvSpPr>
        <p:spPr>
          <a:xfrm>
            <a:off x="838200" y="3154680"/>
            <a:ext cx="10515600" cy="301752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838200" y="1685890"/>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2520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9E625F7-30F3-442E-9D6A-033192B5546A}" type="slidenum">
              <a:rPr lang="en-US" smtClean="0">
                <a:solidFill>
                  <a:prstClr val="black"/>
                </a:solidFill>
              </a:rPr>
              <a:pPr/>
              <a:t>‹#›</a:t>
            </a:fld>
            <a:endParaRPr lang="en-US">
              <a:solidFill>
                <a:prstClr val="black"/>
              </a:solidFill>
            </a:endParaRPr>
          </a:p>
        </p:txBody>
      </p:sp>
      <p:sp>
        <p:nvSpPr>
          <p:cNvPr id="3" name="Vertical Text Placeholder 2"/>
          <p:cNvSpPr>
            <a:spLocks noGrp="1"/>
          </p:cNvSpPr>
          <p:nvPr>
            <p:ph type="body" orient="vert" idx="1"/>
          </p:nvPr>
        </p:nvSpPr>
        <p:spPr>
          <a:xfrm>
            <a:off x="838200" y="1623059"/>
            <a:ext cx="7734300" cy="455390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8724900" y="1623059"/>
            <a:ext cx="2628900" cy="4553903"/>
          </a:xfrm>
          <a:prstGeom prst="rect">
            <a:avLst/>
          </a:prstGeom>
        </p:spPr>
        <p:txBody>
          <a:bodyPr vert="eaVert"/>
          <a:lstStyle/>
          <a:p>
            <a:r>
              <a:rPr lang="en-US"/>
              <a:t>Click to edit Master title style</a:t>
            </a:r>
          </a:p>
        </p:txBody>
      </p:sp>
    </p:spTree>
    <p:extLst>
      <p:ext uri="{BB962C8B-B14F-4D97-AF65-F5344CB8AC3E}">
        <p14:creationId xmlns:p14="http://schemas.microsoft.com/office/powerpoint/2010/main" val="219701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0803D2-2852-4AB7-B02A-861B7E1D3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69610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447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just" rtl="1">
              <a:defRPr>
                <a:cs typeface="B Yekan" panose="00000400000000000000" pitchFamily="2" charset="-78"/>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lgn="just" rtl="1">
              <a:defRPr>
                <a:cs typeface="B Yekan" panose="00000400000000000000" pitchFamily="2" charset="-78"/>
              </a:defRPr>
            </a:lvl1pPr>
            <a:lvl2pPr algn="just" rtl="1">
              <a:defRPr>
                <a:cs typeface="B Yekan" panose="00000400000000000000" pitchFamily="2" charset="-78"/>
              </a:defRPr>
            </a:lvl2pPr>
            <a:lvl3pPr algn="just" rtl="1">
              <a:defRPr>
                <a:cs typeface="B Yekan" panose="00000400000000000000" pitchFamily="2" charset="-78"/>
              </a:defRPr>
            </a:lvl3pPr>
            <a:lvl4pPr algn="just" rtl="1">
              <a:defRPr>
                <a:cs typeface="B Yekan" panose="00000400000000000000" pitchFamily="2" charset="-78"/>
              </a:defRPr>
            </a:lvl4pPr>
            <a:lvl5pPr algn="just" rtl="1">
              <a:defRPr>
                <a:cs typeface="B Yekan" panose="00000400000000000000" pitchFamily="2" charset="-7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244780" y="6311900"/>
            <a:ext cx="2743200" cy="365125"/>
          </a:xfrm>
        </p:spPr>
        <p:txBody>
          <a:bodyPr/>
          <a:lstStyle/>
          <a:p>
            <a:fld id="{7F0803D2-2852-4AB7-B02A-861B7E1D3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885720"/>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0803D2-2852-4AB7-B02A-861B7E1D3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01619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0803D2-2852-4AB7-B02A-861B7E1D3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855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0803D2-2852-4AB7-B02A-861B7E1D3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28556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0803D2-2852-4AB7-B02A-861B7E1D3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55983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0803D2-2852-4AB7-B02A-861B7E1D3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040511"/>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0803D2-2852-4AB7-B02A-861B7E1D3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56365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0803D2-2852-4AB7-B02A-861B7E1D3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65863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0803D2-2852-4AB7-B02A-861B7E1D3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1404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0803D2-2852-4AB7-B02A-861B7E1D3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41909"/>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965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607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55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57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4.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100000">
              <a:schemeClr val="tx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8610600" y="5441950"/>
            <a:ext cx="2743200" cy="365125"/>
          </a:xfrm>
          <a:prstGeom prst="rect">
            <a:avLst/>
          </a:prstGeom>
        </p:spPr>
        <p:txBody>
          <a:bodyPr vert="horz" lIns="91440" tIns="45720" rIns="91440" bIns="45720" rtlCol="0" anchor="ctr"/>
          <a:lstStyle>
            <a:lvl1pPr algn="r">
              <a:defRPr sz="1200">
                <a:solidFill>
                  <a:schemeClr val="bg1"/>
                </a:solidFill>
              </a:defRPr>
            </a:lvl1pPr>
          </a:lstStyle>
          <a:p>
            <a:fld id="{D76B965C-53E6-4446-ACB0-B187268FDEDB}" type="slidenum">
              <a:rPr lang="en-US" smtClean="0"/>
              <a:pPr/>
              <a:t>‹#›</a:t>
            </a:fld>
            <a:endParaRPr lang="en-US"/>
          </a:p>
        </p:txBody>
      </p:sp>
      <p:sp>
        <p:nvSpPr>
          <p:cNvPr id="5" name="Slide Number Placeholder 5"/>
          <p:cNvSpPr txBox="1">
            <a:spLocks/>
          </p:cNvSpPr>
          <p:nvPr userDrawn="1"/>
        </p:nvSpPr>
        <p:spPr>
          <a:xfrm>
            <a:off x="8610600" y="62611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D8B3C7-10DB-4032-8155-FA577562E48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2517070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 id="2147483707" r:id="rId14"/>
    <p:sldLayoutId id="214748375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7"/>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8"/>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8B3C7-10DB-4032-8155-FA577562E48E}" type="slidenum">
              <a:rPr lang="en-US" smtClean="0"/>
              <a:t>‹#›</a:t>
            </a:fld>
            <a:endParaRPr lang="en-US"/>
          </a:p>
        </p:txBody>
      </p:sp>
    </p:spTree>
    <p:extLst>
      <p:ext uri="{BB962C8B-B14F-4D97-AF65-F5344CB8AC3E}">
        <p14:creationId xmlns:p14="http://schemas.microsoft.com/office/powerpoint/2010/main" val="390320076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gs>
            <a:gs pos="100000">
              <a:schemeClr val="tx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6747394"/>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gradFill flip="none" rotWithShape="1">
          <a:gsLst>
            <a:gs pos="0">
              <a:schemeClr val="tx1"/>
            </a:gs>
            <a:gs pos="100000">
              <a:schemeClr val="tx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solidFill>
              </a:defRPr>
            </a:lvl1pPr>
          </a:lstStyle>
          <a:p>
            <a:endParaRPr lang="en-US">
              <a:solidFill>
                <a:prstClr val="black"/>
              </a:solidFill>
            </a:endParaRPr>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endParaRPr lang="en-US">
              <a:solidFill>
                <a:prstClr val="black"/>
              </a:solidFill>
            </a:endParaRPr>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solidFill>
              </a:defRPr>
            </a:lvl1pPr>
          </a:lstStyle>
          <a:p>
            <a:fld id="{C9E625F7-30F3-442E-9D6A-033192B5546A}" type="slidenum">
              <a:rPr lang="en-US" smtClean="0">
                <a:solidFill>
                  <a:prstClr val="black"/>
                </a:solidFill>
              </a:rPr>
              <a:pPr/>
              <a:t>‹#›</a:t>
            </a:fld>
            <a:endParaRPr lang="en-US">
              <a:solidFill>
                <a:prstClr val="black"/>
              </a:solidFill>
            </a:endParaRPr>
          </a:p>
        </p:txBody>
      </p:sp>
      <p:sp>
        <p:nvSpPr>
          <p:cNvPr id="7" name="Text Placeholder 2"/>
          <p:cNvSpPr>
            <a:spLocks noGrp="1"/>
          </p:cNvSpPr>
          <p:nvPr>
            <p:ph type="body" idx="1"/>
          </p:nvPr>
        </p:nvSpPr>
        <p:spPr>
          <a:xfrm>
            <a:off x="838200" y="3192463"/>
            <a:ext cx="10515600" cy="29797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
          <p:cNvSpPr>
            <a:spLocks noGrp="1"/>
          </p:cNvSpPr>
          <p:nvPr>
            <p:ph type="title"/>
          </p:nvPr>
        </p:nvSpPr>
        <p:spPr>
          <a:xfrm>
            <a:off x="838200" y="1682750"/>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06959955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1" eaLnBrk="1" latinLnBrk="0" hangingPunct="1">
        <a:spcBef>
          <a:spcPct val="0"/>
        </a:spcBef>
        <a:buNone/>
        <a:defRPr sz="4400" kern="1200">
          <a:solidFill>
            <a:schemeClr val="accent2"/>
          </a:solidFill>
          <a:latin typeface="+mj-lt"/>
          <a:ea typeface="+mj-ea"/>
          <a:cs typeface="+mj-cs"/>
        </a:defRPr>
      </a:lvl1pPr>
    </p:titleStyle>
    <p:bodyStyle>
      <a:lvl1pPr marL="228600" indent="-228600" algn="r" defTabSz="914400" rtl="1" eaLnBrk="1" latinLnBrk="0" hangingPunct="1">
        <a:lnSpc>
          <a:spcPct val="90000"/>
        </a:lnSpc>
        <a:spcBef>
          <a:spcPct val="30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ct val="300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ct val="300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ct val="300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ct val="300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ct val="30000"/>
        </a:spcBef>
        <a:buClr>
          <a:schemeClr val="accent2"/>
        </a:buClr>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ct val="30000"/>
        </a:spcBef>
        <a:buClr>
          <a:schemeClr val="accent2"/>
        </a:buClr>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ct val="30000"/>
        </a:spcBef>
        <a:buClr>
          <a:schemeClr val="accent2"/>
        </a:buClr>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ct val="30000"/>
        </a:spcBef>
        <a:buClr>
          <a:schemeClr val="accent2"/>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92">
          <p15:clr>
            <a:srgbClr val="F26B43"/>
          </p15:clr>
        </p15:guide>
        <p15:guide id="2" pos="3840">
          <p15:clr>
            <a:srgbClr val="F26B43"/>
          </p15:clr>
        </p15:guide>
        <p15:guide id="3" orient="horz" pos="1056">
          <p15:clr>
            <a:srgbClr val="F26B43"/>
          </p15:clr>
        </p15:guide>
        <p15:guide id="4" orient="horz" pos="38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803D2-2852-4AB7-B02A-861B7E1D34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93261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9.jpeg"/><Relationship Id="rId1" Type="http://schemas.openxmlformats.org/officeDocument/2006/relationships/slideLayout" Target="../slideLayouts/slideLayout18.xml"/><Relationship Id="rId6" Type="http://schemas.openxmlformats.org/officeDocument/2006/relationships/image" Target="../media/image31.jpeg"/><Relationship Id="rId5" Type="http://schemas.microsoft.com/office/2007/relationships/hdphoto" Target="../media/hdphoto2.wdp"/><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e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gif"/><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57.jpeg"/><Relationship Id="rId7" Type="http://schemas.openxmlformats.org/officeDocument/2006/relationships/image" Target="../media/image61.jpeg"/><Relationship Id="rId12" Type="http://schemas.microsoft.com/office/2007/relationships/diagramDrawing" Target="../diagrams/drawing1.xml"/><Relationship Id="rId2" Type="http://schemas.openxmlformats.org/officeDocument/2006/relationships/image" Target="../media/image56.jpeg"/><Relationship Id="rId1" Type="http://schemas.openxmlformats.org/officeDocument/2006/relationships/slideLayout" Target="../slideLayouts/slideLayout18.xml"/><Relationship Id="rId6" Type="http://schemas.openxmlformats.org/officeDocument/2006/relationships/image" Target="../media/image60.jpeg"/><Relationship Id="rId11" Type="http://schemas.openxmlformats.org/officeDocument/2006/relationships/diagramColors" Target="../diagrams/colors1.xml"/><Relationship Id="rId5" Type="http://schemas.openxmlformats.org/officeDocument/2006/relationships/image" Target="../media/image59.jpeg"/><Relationship Id="rId10" Type="http://schemas.openxmlformats.org/officeDocument/2006/relationships/diagramQuickStyle" Target="../diagrams/quickStyle1.xml"/><Relationship Id="rId4" Type="http://schemas.openxmlformats.org/officeDocument/2006/relationships/image" Target="../media/image58.jpeg"/><Relationship Id="rId9"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jpe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FD1138-9F21-4019-A42F-71D1AD096C84}"/>
              </a:ext>
            </a:extLst>
          </p:cNvPr>
          <p:cNvPicPr>
            <a:picLocks noChangeAspect="1"/>
          </p:cNvPicPr>
          <p:nvPr/>
        </p:nvPicPr>
        <p:blipFill>
          <a:blip r:embed="rId2"/>
          <a:stretch>
            <a:fillRect/>
          </a:stretch>
        </p:blipFill>
        <p:spPr>
          <a:xfrm>
            <a:off x="874643" y="119269"/>
            <a:ext cx="10442714" cy="4471238"/>
          </a:xfrm>
          <a:prstGeom prst="rect">
            <a:avLst/>
          </a:prstGeom>
        </p:spPr>
      </p:pic>
      <p:sp>
        <p:nvSpPr>
          <p:cNvPr id="7" name="TextBox 6">
            <a:extLst>
              <a:ext uri="{FF2B5EF4-FFF2-40B4-BE49-F238E27FC236}">
                <a16:creationId xmlns:a16="http://schemas.microsoft.com/office/drawing/2014/main" id="{44ED8053-80E9-4B4A-9EEF-0163C27B6297}"/>
              </a:ext>
            </a:extLst>
          </p:cNvPr>
          <p:cNvSpPr txBox="1"/>
          <p:nvPr/>
        </p:nvSpPr>
        <p:spPr>
          <a:xfrm>
            <a:off x="762001" y="3191723"/>
            <a:ext cx="10667998" cy="33701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IRANSans" panose="020B0506030804020204" pitchFamily="34" charset="-78"/>
                <a:cs typeface="B Nazanin" panose="00000400000000000000" pitchFamily="2" charset="-78"/>
              </a:rPr>
              <a:t>زینت </a:t>
            </a:r>
            <a:r>
              <a:rPr kumimoji="0" lang="fa-IR" sz="2400" b="1" i="0" u="none" strike="noStrike" kern="1200" cap="none" spc="0" normalizeH="0" baseline="0" noProof="0" dirty="0" err="1">
                <a:ln>
                  <a:noFill/>
                </a:ln>
                <a:solidFill>
                  <a:prstClr val="black"/>
                </a:solidFill>
                <a:effectLst/>
                <a:uLnTx/>
                <a:uFillTx/>
                <a:latin typeface="IRANSans" panose="020B0506030804020204" pitchFamily="34" charset="-78"/>
                <a:cs typeface="B Nazanin" panose="00000400000000000000" pitchFamily="2" charset="-78"/>
              </a:rPr>
              <a:t>السادات</a:t>
            </a:r>
            <a:r>
              <a:rPr kumimoji="0" lang="fa-IR" sz="2400" b="1" i="0" u="none" strike="noStrike" kern="1200" cap="none" spc="0" normalizeH="0" baseline="0" noProof="0" dirty="0">
                <a:ln>
                  <a:noFill/>
                </a:ln>
                <a:solidFill>
                  <a:prstClr val="black"/>
                </a:solidFill>
                <a:effectLst/>
                <a:uLnTx/>
                <a:uFillTx/>
                <a:latin typeface="IRANSans" panose="020B0506030804020204" pitchFamily="34" charset="-78"/>
                <a:cs typeface="B Nazanin" panose="00000400000000000000" pitchFamily="2" charset="-78"/>
              </a:rPr>
              <a:t> </a:t>
            </a:r>
            <a:r>
              <a:rPr kumimoji="0" lang="fa-IR" sz="2400" b="1" i="0" u="none" strike="noStrike" kern="1200" cap="none" spc="0" normalizeH="0" baseline="0" noProof="0" dirty="0" err="1">
                <a:ln>
                  <a:noFill/>
                </a:ln>
                <a:solidFill>
                  <a:prstClr val="black"/>
                </a:solidFill>
                <a:effectLst/>
                <a:uLnTx/>
                <a:uFillTx/>
                <a:latin typeface="IRANSans" panose="020B0506030804020204" pitchFamily="34" charset="-78"/>
                <a:cs typeface="B Nazanin" panose="00000400000000000000" pitchFamily="2" charset="-78"/>
              </a:rPr>
              <a:t>میرغفوریان</a:t>
            </a:r>
            <a:endParaRPr kumimoji="0" lang="fa-IR" sz="2400" b="1" i="0" u="none" strike="noStrike" kern="1200" cap="none" spc="0" normalizeH="0" baseline="0" noProof="0" dirty="0">
              <a:ln>
                <a:noFill/>
              </a:ln>
              <a:solidFill>
                <a:prstClr val="black"/>
              </a:solidFill>
              <a:effectLst/>
              <a:uLnTx/>
              <a:uFillTx/>
              <a:latin typeface="IRANSans" panose="020B0506030804020204" pitchFamily="34" charset="-78"/>
              <a:cs typeface="B Nazanin" panose="00000400000000000000" pitchFamily="2" charset="-7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IRANSans" panose="020B0506030804020204" pitchFamily="34" charset="-78"/>
                <a:cs typeface="B Nazanin" panose="00000400000000000000" pitchFamily="2" charset="-78"/>
              </a:rPr>
              <a:t>دانش آموخته ممتاز دکترای تخصصی روانشناسی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IRANSans" panose="020B0506030804020204" pitchFamily="34" charset="-78"/>
                <a:cs typeface="B Nazanin" panose="00000400000000000000" pitchFamily="2" charset="-78"/>
              </a:rPr>
              <a:t>مدرس دانشگاه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IRANSans" panose="020B0506030804020204" pitchFamily="34" charset="-78"/>
                <a:cs typeface="B Nazanin" panose="00000400000000000000" pitchFamily="2" charset="-78"/>
              </a:rPr>
              <a:t>کارشناس صدا و سیما</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IRANSans" panose="020B0506030804020204" pitchFamily="34" charset="-78"/>
                <a:cs typeface="B Nazanin" panose="00000400000000000000" pitchFamily="2" charset="-78"/>
              </a:rPr>
              <a:t>مولف و مترجم بیش از ده ها جلد کتاب در حوزه روانشناسی</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a-IR" sz="2400" b="1" i="0" u="none" strike="noStrike" kern="1200" cap="none" spc="0" normalizeH="0" baseline="0" noProof="0" dirty="0">
                <a:ln>
                  <a:noFill/>
                </a:ln>
                <a:solidFill>
                  <a:prstClr val="black"/>
                </a:solidFill>
                <a:effectLst/>
                <a:uLnTx/>
                <a:uFillTx/>
                <a:latin typeface="IRANSans" panose="020B0506030804020204" pitchFamily="34" charset="-78"/>
                <a:cs typeface="B Nazanin" panose="00000400000000000000" pitchFamily="2" charset="-78"/>
              </a:rPr>
              <a:t>موسس، مدیر و </a:t>
            </a:r>
            <a:r>
              <a:rPr kumimoji="0" lang="fa-IR" sz="2400" b="1" i="0" u="none" strike="noStrike" kern="1200" cap="none" spc="0" normalizeH="0" baseline="0" noProof="0" dirty="0" err="1">
                <a:ln>
                  <a:noFill/>
                </a:ln>
                <a:solidFill>
                  <a:prstClr val="black"/>
                </a:solidFill>
                <a:effectLst/>
                <a:uLnTx/>
                <a:uFillTx/>
                <a:latin typeface="IRANSans" panose="020B0506030804020204" pitchFamily="34" charset="-78"/>
                <a:cs typeface="B Nazanin" panose="00000400000000000000" pitchFamily="2" charset="-78"/>
              </a:rPr>
              <a:t>درمانگر</a:t>
            </a:r>
            <a:r>
              <a:rPr kumimoji="0" lang="fa-IR" sz="2400" b="1" i="0" u="none" strike="noStrike" kern="1200" cap="none" spc="0" normalizeH="0" baseline="0" noProof="0" dirty="0">
                <a:ln>
                  <a:noFill/>
                </a:ln>
                <a:solidFill>
                  <a:prstClr val="black"/>
                </a:solidFill>
                <a:effectLst/>
                <a:uLnTx/>
                <a:uFillTx/>
                <a:latin typeface="IRANSans" panose="020B0506030804020204" pitchFamily="34" charset="-78"/>
                <a:cs typeface="B Nazanin" panose="00000400000000000000" pitchFamily="2" charset="-78"/>
              </a:rPr>
              <a:t> کلینیک مشاوره و روانشناسی فصل زندگی (۰۹۱۰۱۸۱۸۲۱۴)</a:t>
            </a:r>
          </a:p>
        </p:txBody>
      </p:sp>
    </p:spTree>
    <p:extLst>
      <p:ext uri="{BB962C8B-B14F-4D97-AF65-F5344CB8AC3E}">
        <p14:creationId xmlns:p14="http://schemas.microsoft.com/office/powerpoint/2010/main" val="311612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digiato.com/wp-content/uploads/2018/01/Telegram-Iran-800x450.jpg">
            <a:extLst>
              <a:ext uri="{FF2B5EF4-FFF2-40B4-BE49-F238E27FC236}">
                <a16:creationId xmlns:a16="http://schemas.microsoft.com/office/drawing/2014/main" id="{D0C7F213-E157-4C4B-8023-BDC780190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86A06AE-D244-420F-A51C-374B90A28250}"/>
              </a:ext>
            </a:extLst>
          </p:cNvPr>
          <p:cNvSpPr/>
          <p:nvPr/>
        </p:nvSpPr>
        <p:spPr>
          <a:xfrm>
            <a:off x="189401" y="2048133"/>
            <a:ext cx="282382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rtl="1"/>
            <a:r>
              <a:rPr lang="fa-IR" dirty="0">
                <a:solidFill>
                  <a:prstClr val="black"/>
                </a:solidFill>
                <a:latin typeface="IRANSans" panose="020B0506030804020204" pitchFamily="34" charset="-78"/>
                <a:cs typeface="IRANSans" panose="020B0506030804020204" pitchFamily="34" charset="-78"/>
              </a:rPr>
              <a:t>40 میلیون کاربرایرانی</a:t>
            </a:r>
            <a:endParaRPr lang="en-US" dirty="0">
              <a:solidFill>
                <a:prstClr val="black"/>
              </a:solidFill>
              <a:latin typeface="IRANSans" panose="020B0506030804020204" pitchFamily="34" charset="-78"/>
              <a:cs typeface="IRANSans" panose="020B0506030804020204" pitchFamily="34" charset="-78"/>
            </a:endParaRPr>
          </a:p>
        </p:txBody>
      </p:sp>
      <p:sp>
        <p:nvSpPr>
          <p:cNvPr id="8" name="Rectangle 7">
            <a:extLst>
              <a:ext uri="{FF2B5EF4-FFF2-40B4-BE49-F238E27FC236}">
                <a16:creationId xmlns:a16="http://schemas.microsoft.com/office/drawing/2014/main" id="{0725D67E-C442-4D83-A32A-D0C3CA387357}"/>
              </a:ext>
            </a:extLst>
          </p:cNvPr>
          <p:cNvSpPr/>
          <p:nvPr/>
        </p:nvSpPr>
        <p:spPr>
          <a:xfrm>
            <a:off x="189401" y="2511623"/>
            <a:ext cx="2823820"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rtl="1"/>
            <a:r>
              <a:rPr lang="fa-IR" dirty="0">
                <a:solidFill>
                  <a:prstClr val="black"/>
                </a:solidFill>
                <a:latin typeface="IRANSans" panose="020B0506030804020204" pitchFamily="34" charset="-78"/>
                <a:cs typeface="IRANSans" panose="020B0506030804020204" pitchFamily="34" charset="-78"/>
              </a:rPr>
              <a:t>800 هزارکانال فارسی</a:t>
            </a:r>
            <a:endParaRPr lang="en-US" dirty="0">
              <a:solidFill>
                <a:prstClr val="black"/>
              </a:solidFill>
              <a:latin typeface="IRANSans" panose="020B0506030804020204" pitchFamily="34" charset="-78"/>
              <a:cs typeface="IRANSans" panose="020B0506030804020204" pitchFamily="34" charset="-78"/>
            </a:endParaRPr>
          </a:p>
        </p:txBody>
      </p:sp>
      <p:sp>
        <p:nvSpPr>
          <p:cNvPr id="9" name="Rectangle 8">
            <a:extLst>
              <a:ext uri="{FF2B5EF4-FFF2-40B4-BE49-F238E27FC236}">
                <a16:creationId xmlns:a16="http://schemas.microsoft.com/office/drawing/2014/main" id="{319BCE16-5023-4CCA-A3CB-7B6A0F351723}"/>
              </a:ext>
            </a:extLst>
          </p:cNvPr>
          <p:cNvSpPr/>
          <p:nvPr/>
        </p:nvSpPr>
        <p:spPr>
          <a:xfrm>
            <a:off x="189401" y="2939469"/>
            <a:ext cx="2823820"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rtl="1"/>
            <a:r>
              <a:rPr lang="fa-IR" dirty="0">
                <a:solidFill>
                  <a:prstClr val="black"/>
                </a:solidFill>
                <a:latin typeface="IRANSans" panose="020B0506030804020204" pitchFamily="34" charset="-78"/>
                <a:cs typeface="IRANSans" panose="020B0506030804020204" pitchFamily="34" charset="-78"/>
              </a:rPr>
              <a:t>روزانه 2.5 میلیارد بازدید در کانال‌ها</a:t>
            </a:r>
            <a:endParaRPr lang="en-US" dirty="0">
              <a:solidFill>
                <a:prstClr val="black"/>
              </a:solidFill>
              <a:latin typeface="IRANSans" panose="020B0506030804020204" pitchFamily="34" charset="-78"/>
              <a:cs typeface="IRANSans" panose="020B0506030804020204" pitchFamily="34" charset="-78"/>
            </a:endParaRPr>
          </a:p>
        </p:txBody>
      </p:sp>
      <p:sp>
        <p:nvSpPr>
          <p:cNvPr id="10" name="Rectangle 9">
            <a:extLst>
              <a:ext uri="{FF2B5EF4-FFF2-40B4-BE49-F238E27FC236}">
                <a16:creationId xmlns:a16="http://schemas.microsoft.com/office/drawing/2014/main" id="{3A4D612D-5E65-4579-9465-387AA32E7706}"/>
              </a:ext>
            </a:extLst>
          </p:cNvPr>
          <p:cNvSpPr/>
          <p:nvPr/>
        </p:nvSpPr>
        <p:spPr>
          <a:xfrm>
            <a:off x="189401" y="3679959"/>
            <a:ext cx="2823820"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rtl="1"/>
            <a:r>
              <a:rPr lang="fa-IR" dirty="0">
                <a:solidFill>
                  <a:prstClr val="black"/>
                </a:solidFill>
                <a:latin typeface="IRANSans" panose="020B0506030804020204" pitchFamily="34" charset="-78"/>
                <a:cs typeface="IRANSans" panose="020B0506030804020204" pitchFamily="34" charset="-78"/>
              </a:rPr>
              <a:t>انتشار روزانه ۳ میلیون و ۷۵هزار مطلب </a:t>
            </a:r>
            <a:endParaRPr lang="en-US" dirty="0">
              <a:solidFill>
                <a:prstClr val="black"/>
              </a:solidFill>
              <a:latin typeface="IRANSans" panose="020B0506030804020204" pitchFamily="34" charset="-78"/>
              <a:cs typeface="IRANSans" panose="020B0506030804020204" pitchFamily="34" charset="-78"/>
            </a:endParaRPr>
          </a:p>
        </p:txBody>
      </p:sp>
      <p:sp>
        <p:nvSpPr>
          <p:cNvPr id="11" name="Rectangle 10">
            <a:extLst>
              <a:ext uri="{FF2B5EF4-FFF2-40B4-BE49-F238E27FC236}">
                <a16:creationId xmlns:a16="http://schemas.microsoft.com/office/drawing/2014/main" id="{E226BB74-A02B-4A2B-B99A-C8E170F9DCC3}"/>
              </a:ext>
            </a:extLst>
          </p:cNvPr>
          <p:cNvSpPr/>
          <p:nvPr/>
        </p:nvSpPr>
        <p:spPr>
          <a:xfrm>
            <a:off x="189401" y="5449258"/>
            <a:ext cx="3037018" cy="646331"/>
          </a:xfrm>
          <a:prstGeom prst="rect">
            <a:avLst/>
          </a:prstGeom>
        </p:spPr>
        <p:txBody>
          <a:bodyPr wrap="square">
            <a:spAutoFit/>
          </a:bodyPr>
          <a:lstStyle/>
          <a:p>
            <a:pPr algn="ctr" rtl="1"/>
            <a:r>
              <a:rPr lang="fa-IR" dirty="0">
                <a:solidFill>
                  <a:prstClr val="white"/>
                </a:solidFill>
                <a:latin typeface="IRANSans" panose="020B0506030804020204" pitchFamily="34" charset="-78"/>
                <a:cs typeface="IRANSans" panose="020B0506030804020204" pitchFamily="34" charset="-78"/>
              </a:rPr>
              <a:t>پژوهشگاه ملی فضای مجازی – بهمن 96</a:t>
            </a:r>
            <a:endParaRPr lang="en-US" dirty="0">
              <a:solidFill>
                <a:prstClr val="white"/>
              </a:solidFill>
              <a:latin typeface="IRANSans" panose="020B0506030804020204" pitchFamily="34" charset="-78"/>
              <a:cs typeface="IRANSans" panose="020B0506030804020204" pitchFamily="34" charset="-78"/>
            </a:endParaRPr>
          </a:p>
        </p:txBody>
      </p:sp>
      <p:sp>
        <p:nvSpPr>
          <p:cNvPr id="12" name="Rectangle 11">
            <a:extLst>
              <a:ext uri="{FF2B5EF4-FFF2-40B4-BE49-F238E27FC236}">
                <a16:creationId xmlns:a16="http://schemas.microsoft.com/office/drawing/2014/main" id="{F210724A-6F88-4B04-ABEA-0242D755ECB0}"/>
              </a:ext>
            </a:extLst>
          </p:cNvPr>
          <p:cNvSpPr/>
          <p:nvPr/>
        </p:nvSpPr>
        <p:spPr>
          <a:xfrm>
            <a:off x="189401" y="474138"/>
            <a:ext cx="3432002" cy="52322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a:spAutoFit/>
          </a:bodyPr>
          <a:lstStyle/>
          <a:p>
            <a:pPr algn="just" rtl="1"/>
            <a:r>
              <a:rPr lang="fa-IR" sz="2800" dirty="0">
                <a:solidFill>
                  <a:prstClr val="black"/>
                </a:solidFill>
                <a:latin typeface="IRANSans" panose="020B0506030804020204" pitchFamily="34" charset="-78"/>
                <a:cs typeface="IRANSans" panose="020B0506030804020204" pitchFamily="34" charset="-78"/>
              </a:rPr>
              <a:t>وضعیت تلگرام در ایران</a:t>
            </a:r>
            <a:endParaRPr lang="en-US" sz="2800" dirty="0">
              <a:solidFill>
                <a:prstClr val="black"/>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1064343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5">
            <a:extLst>
              <a:ext uri="{FF2B5EF4-FFF2-40B4-BE49-F238E27FC236}">
                <a16:creationId xmlns:a16="http://schemas.microsoft.com/office/drawing/2014/main" id="{88ED4CC5-6A99-4D0A-8985-F3DA983D0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7689"/>
            <a:ext cx="9740348" cy="56376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65324C-977A-4147-8553-CF22EE6FB591}"/>
              </a:ext>
            </a:extLst>
          </p:cNvPr>
          <p:cNvSpPr/>
          <p:nvPr/>
        </p:nvSpPr>
        <p:spPr>
          <a:xfrm>
            <a:off x="8719930" y="3118928"/>
            <a:ext cx="3208214" cy="1200329"/>
          </a:xfrm>
          <a:prstGeom prst="rect">
            <a:avLst/>
          </a:prstGeom>
          <a:solidFill>
            <a:schemeClr val="accent1">
              <a:lumMod val="20000"/>
              <a:lumOff val="80000"/>
            </a:schemeClr>
          </a:solidFill>
        </p:spPr>
        <p:txBody>
          <a:bodyPr wrap="square">
            <a:spAutoFit/>
          </a:bodyPr>
          <a:lstStyle/>
          <a:p>
            <a:pPr algn="r" rtl="1"/>
            <a:r>
              <a:rPr lang="fa-IR" dirty="0">
                <a:solidFill>
                  <a:srgbClr val="FF0000"/>
                </a:solidFill>
                <a:latin typeface="IRANSans" panose="020B0506030804020204" pitchFamily="34" charset="-78"/>
                <a:cs typeface="IRANSans" panose="020B0506030804020204" pitchFamily="34" charset="-78"/>
              </a:rPr>
              <a:t>تفریح و سرگرمی، معاشرت با دوستان و اقوام اصلی ترین دلایل استفاده کاربران ایرانی از اینستاگرام است.</a:t>
            </a:r>
            <a:endParaRPr lang="en-US" dirty="0">
              <a:solidFill>
                <a:srgbClr val="FF0000"/>
              </a:solidFill>
              <a:latin typeface="IRANSans" panose="020B0506030804020204" pitchFamily="34" charset="-78"/>
              <a:cs typeface="IRANSans" panose="020B0506030804020204" pitchFamily="34" charset="-78"/>
            </a:endParaRPr>
          </a:p>
        </p:txBody>
      </p:sp>
      <p:sp>
        <p:nvSpPr>
          <p:cNvPr id="8" name="Title 5">
            <a:extLst>
              <a:ext uri="{FF2B5EF4-FFF2-40B4-BE49-F238E27FC236}">
                <a16:creationId xmlns:a16="http://schemas.microsoft.com/office/drawing/2014/main" id="{FA10E033-C9EB-4344-932E-E741FBD197A0}"/>
              </a:ext>
            </a:extLst>
          </p:cNvPr>
          <p:cNvSpPr txBox="1">
            <a:spLocks/>
          </p:cNvSpPr>
          <p:nvPr/>
        </p:nvSpPr>
        <p:spPr>
          <a:xfrm>
            <a:off x="177800" y="389289"/>
            <a:ext cx="11176000" cy="626325"/>
          </a:xfrm>
          <a:prstGeom prst="rect">
            <a:avLst/>
          </a:prstGeom>
        </p:spPr>
        <p:txBody>
          <a:bodyPr vert="horz" wrap="square" lIns="0" tIns="0" rIns="0" bIns="0" rtlCol="0" anchor="t">
            <a:spAutoFit/>
          </a:bodyPr>
          <a:lstStyle>
            <a:lvl1pPr algn="ctr" defTabSz="914363" rtl="1" eaLnBrk="1" latinLnBrk="0" hangingPunct="1">
              <a:lnSpc>
                <a:spcPct val="90000"/>
              </a:lnSpc>
              <a:spcBef>
                <a:spcPct val="0"/>
              </a:spcBef>
              <a:buNone/>
              <a:defRPr lang="en-US" sz="4800" b="1" kern="1200" cap="none" spc="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mj-lt"/>
                <a:ea typeface="+mn-ea"/>
                <a:cs typeface="B Yekan" panose="00000400000000000000" pitchFamily="2" charset="-78"/>
              </a:defRPr>
            </a:lvl1pPr>
          </a:lstStyle>
          <a:p>
            <a:pPr lvl="0"/>
            <a:r>
              <a:rPr lang="fa-IR" sz="4400" dirty="0">
                <a:ln w="22225">
                  <a:solidFill>
                    <a:srgbClr val="3497AE"/>
                  </a:solidFill>
                  <a:prstDash val="solid"/>
                </a:ln>
                <a:solidFill>
                  <a:srgbClr val="3497AE">
                    <a:lumMod val="40000"/>
                    <a:lumOff val="60000"/>
                  </a:srgbClr>
                </a:solidFill>
                <a:latin typeface="IRANSans" panose="020B0506030804020204" pitchFamily="34" charset="-78"/>
                <a:cs typeface="IRANSans" panose="020B0506030804020204" pitchFamily="34" charset="-78"/>
              </a:rPr>
              <a:t>الگوی استفاده از شبکه های اجتماعی در ایران</a:t>
            </a:r>
            <a:endParaRPr kumimoji="0" lang="fa-IR" sz="4400" b="1" i="0" u="none" strike="noStrike" kern="1200" cap="none" spc="0" normalizeH="0" baseline="0" noProof="0" dirty="0">
              <a:ln w="22225">
                <a:solidFill>
                  <a:srgbClr val="3497AE"/>
                </a:solidFill>
                <a:prstDash val="solid"/>
              </a:ln>
              <a:solidFill>
                <a:srgbClr val="3497AE">
                  <a:lumMod val="40000"/>
                  <a:lumOff val="60000"/>
                </a:srgbClr>
              </a:solidFill>
              <a:effectLst>
                <a:outerShdw blurRad="38100" dist="38100" dir="2700000" algn="tl">
                  <a:srgbClr val="000000">
                    <a:alpha val="43137"/>
                  </a:srgbClr>
                </a:outerShdw>
              </a:effectLst>
              <a:uLnTx/>
              <a:uFillTx/>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864336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4">
            <a:extLst>
              <a:ext uri="{FF2B5EF4-FFF2-40B4-BE49-F238E27FC236}">
                <a16:creationId xmlns:a16="http://schemas.microsoft.com/office/drawing/2014/main" id="{12E549F3-7F12-44BC-8BFC-2128572B7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0450"/>
            <a:ext cx="9462052" cy="56451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9BC0F05-9701-4E30-B0BC-7401B5413629}"/>
              </a:ext>
            </a:extLst>
          </p:cNvPr>
          <p:cNvSpPr/>
          <p:nvPr/>
        </p:nvSpPr>
        <p:spPr>
          <a:xfrm>
            <a:off x="8481390" y="3118928"/>
            <a:ext cx="3446753" cy="1323439"/>
          </a:xfrm>
          <a:prstGeom prst="rect">
            <a:avLst/>
          </a:prstGeom>
          <a:solidFill>
            <a:schemeClr val="accent1">
              <a:lumMod val="20000"/>
              <a:lumOff val="80000"/>
            </a:schemeClr>
          </a:solidFill>
        </p:spPr>
        <p:txBody>
          <a:bodyPr wrap="square">
            <a:spAutoFit/>
          </a:bodyPr>
          <a:lstStyle/>
          <a:p>
            <a:pPr algn="r" rtl="1"/>
            <a:r>
              <a:rPr lang="fa-IR" sz="2000" dirty="0">
                <a:solidFill>
                  <a:srgbClr val="FF0000"/>
                </a:solidFill>
                <a:latin typeface="IRANSans" panose="020B0506030804020204" pitchFamily="34" charset="-78"/>
                <a:cs typeface="IRANSans" panose="020B0506030804020204" pitchFamily="34" charset="-78"/>
              </a:rPr>
              <a:t>معاشرت با دوستان و اقوام، تفریح و سرگرمی اصلی ترین دلایل استفاده کاربران ایرانی از تلگرام است.</a:t>
            </a:r>
            <a:endParaRPr lang="en-US" sz="2000" dirty="0">
              <a:solidFill>
                <a:srgbClr val="FF0000"/>
              </a:solidFill>
              <a:latin typeface="IRANSans" panose="020B0506030804020204" pitchFamily="34" charset="-78"/>
              <a:cs typeface="IRANSans" panose="020B0506030804020204" pitchFamily="34" charset="-78"/>
            </a:endParaRPr>
          </a:p>
        </p:txBody>
      </p:sp>
      <p:sp>
        <p:nvSpPr>
          <p:cNvPr id="9" name="Title 5">
            <a:extLst>
              <a:ext uri="{FF2B5EF4-FFF2-40B4-BE49-F238E27FC236}">
                <a16:creationId xmlns:a16="http://schemas.microsoft.com/office/drawing/2014/main" id="{D2C6B1FD-FEDB-4E45-8AD2-65B01586169A}"/>
              </a:ext>
            </a:extLst>
          </p:cNvPr>
          <p:cNvSpPr txBox="1">
            <a:spLocks/>
          </p:cNvSpPr>
          <p:nvPr/>
        </p:nvSpPr>
        <p:spPr>
          <a:xfrm>
            <a:off x="508000" y="287728"/>
            <a:ext cx="11176000" cy="626325"/>
          </a:xfrm>
          <a:prstGeom prst="rect">
            <a:avLst/>
          </a:prstGeom>
        </p:spPr>
        <p:txBody>
          <a:bodyPr vert="horz" wrap="square" lIns="0" tIns="0" rIns="0" bIns="0" rtlCol="0" anchor="t">
            <a:spAutoFit/>
          </a:bodyPr>
          <a:lstStyle>
            <a:lvl1pPr algn="ctr" defTabSz="914363" rtl="1" eaLnBrk="1" latinLnBrk="0" hangingPunct="1">
              <a:lnSpc>
                <a:spcPct val="90000"/>
              </a:lnSpc>
              <a:spcBef>
                <a:spcPct val="0"/>
              </a:spcBef>
              <a:buNone/>
              <a:defRPr lang="en-US" sz="4800" b="1" kern="1200" cap="none" spc="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mj-lt"/>
                <a:ea typeface="+mn-ea"/>
                <a:cs typeface="B Yekan" panose="00000400000000000000" pitchFamily="2" charset="-78"/>
              </a:defRPr>
            </a:lvl1pPr>
          </a:lstStyle>
          <a:p>
            <a:pPr lvl="0"/>
            <a:r>
              <a:rPr lang="fa-IR" sz="4400" dirty="0">
                <a:ln w="22225">
                  <a:solidFill>
                    <a:srgbClr val="3497AE"/>
                  </a:solidFill>
                  <a:prstDash val="solid"/>
                </a:ln>
                <a:solidFill>
                  <a:srgbClr val="3497AE">
                    <a:lumMod val="40000"/>
                    <a:lumOff val="60000"/>
                  </a:srgbClr>
                </a:solidFill>
                <a:latin typeface="IRANSans" panose="020B0506030804020204" pitchFamily="34" charset="-78"/>
                <a:cs typeface="IRANSans" panose="020B0506030804020204" pitchFamily="34" charset="-78"/>
              </a:rPr>
              <a:t>الگوی استفاده از شبکه های اجتماعی در ایران</a:t>
            </a:r>
            <a:endParaRPr kumimoji="0" lang="fa-IR" sz="4400" b="1" i="0" u="none" strike="noStrike" kern="1200" cap="none" spc="0" normalizeH="0" baseline="0" noProof="0" dirty="0">
              <a:ln w="22225">
                <a:solidFill>
                  <a:srgbClr val="3497AE"/>
                </a:solidFill>
                <a:prstDash val="solid"/>
              </a:ln>
              <a:solidFill>
                <a:srgbClr val="3497AE">
                  <a:lumMod val="40000"/>
                  <a:lumOff val="60000"/>
                </a:srgbClr>
              </a:solidFill>
              <a:effectLst>
                <a:outerShdw blurRad="38100" dist="38100" dir="2700000" algn="tl">
                  <a:srgbClr val="000000">
                    <a:alpha val="43137"/>
                  </a:srgbClr>
                </a:outerShdw>
              </a:effectLst>
              <a:uLnTx/>
              <a:uFillTx/>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189552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2">
            <a:extLst>
              <a:ext uri="{FF2B5EF4-FFF2-40B4-BE49-F238E27FC236}">
                <a16:creationId xmlns:a16="http://schemas.microsoft.com/office/drawing/2014/main" id="{9632F623-560F-4F09-8975-A645FBECCB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82"/>
          <a:stretch/>
        </p:blipFill>
        <p:spPr bwMode="auto">
          <a:xfrm>
            <a:off x="200464" y="795130"/>
            <a:ext cx="8771258" cy="59263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0887778-0EFE-463F-B621-06F6890DAC89}"/>
              </a:ext>
            </a:extLst>
          </p:cNvPr>
          <p:cNvSpPr/>
          <p:nvPr/>
        </p:nvSpPr>
        <p:spPr>
          <a:xfrm>
            <a:off x="8971722" y="3369358"/>
            <a:ext cx="2970490" cy="1754326"/>
          </a:xfrm>
          <a:prstGeom prst="rect">
            <a:avLst/>
          </a:prstGeom>
          <a:solidFill>
            <a:schemeClr val="accent1">
              <a:lumMod val="20000"/>
              <a:lumOff val="80000"/>
            </a:schemeClr>
          </a:solidFill>
        </p:spPr>
        <p:txBody>
          <a:bodyPr wrap="square">
            <a:spAutoFit/>
          </a:bodyPr>
          <a:lstStyle/>
          <a:p>
            <a:pPr algn="r" rtl="1"/>
            <a:r>
              <a:rPr lang="fa-IR" dirty="0">
                <a:solidFill>
                  <a:srgbClr val="FF0000"/>
                </a:solidFill>
                <a:latin typeface="IRANSans" panose="020B0506030804020204" pitchFamily="34" charset="-78"/>
                <a:cs typeface="IRANSans" panose="020B0506030804020204" pitchFamily="34" charset="-78"/>
              </a:rPr>
              <a:t>تلگرام 80 درصد</a:t>
            </a:r>
          </a:p>
          <a:p>
            <a:pPr algn="r" rtl="1"/>
            <a:r>
              <a:rPr lang="fa-IR" dirty="0">
                <a:solidFill>
                  <a:srgbClr val="FF0000"/>
                </a:solidFill>
                <a:latin typeface="IRANSans" panose="020B0506030804020204" pitchFamily="34" charset="-78"/>
                <a:cs typeface="IRANSans" panose="020B0506030804020204" pitchFamily="34" charset="-78"/>
              </a:rPr>
              <a:t>اینستاگرام 55 درصد</a:t>
            </a:r>
          </a:p>
          <a:p>
            <a:pPr algn="r" rtl="1"/>
            <a:r>
              <a:rPr lang="fa-IR" dirty="0">
                <a:solidFill>
                  <a:srgbClr val="FF0000"/>
                </a:solidFill>
                <a:latin typeface="IRANSans" panose="020B0506030804020204" pitchFamily="34" charset="-78"/>
                <a:cs typeface="IRANSans" panose="020B0506030804020204" pitchFamily="34" charset="-78"/>
              </a:rPr>
              <a:t>واتس آپ 40 درصد</a:t>
            </a:r>
          </a:p>
          <a:p>
            <a:pPr algn="r" rtl="1"/>
            <a:endParaRPr lang="fa-IR" dirty="0">
              <a:solidFill>
                <a:srgbClr val="FF0000"/>
              </a:solidFill>
              <a:latin typeface="IRANSans" panose="020B0506030804020204" pitchFamily="34" charset="-78"/>
              <a:cs typeface="IRANSans" panose="020B0506030804020204" pitchFamily="34" charset="-78"/>
            </a:endParaRPr>
          </a:p>
          <a:p>
            <a:pPr algn="r" rtl="1"/>
            <a:r>
              <a:rPr lang="fa-IR" dirty="0">
                <a:solidFill>
                  <a:srgbClr val="FF0000"/>
                </a:solidFill>
                <a:latin typeface="IRANSans" panose="020B0506030804020204" pitchFamily="34" charset="-78"/>
                <a:cs typeface="IRANSans" panose="020B0506030804020204" pitchFamily="34" charset="-78"/>
              </a:rPr>
              <a:t>محبوترین شبکه های اجتماعی کاربران ایرانی هستند.</a:t>
            </a:r>
            <a:endParaRPr lang="en-US" dirty="0">
              <a:solidFill>
                <a:srgbClr val="FF0000"/>
              </a:solidFill>
              <a:latin typeface="IRANSans" panose="020B0506030804020204" pitchFamily="34" charset="-78"/>
              <a:cs typeface="IRANSans" panose="020B0506030804020204" pitchFamily="34" charset="-78"/>
            </a:endParaRPr>
          </a:p>
        </p:txBody>
      </p:sp>
      <p:sp>
        <p:nvSpPr>
          <p:cNvPr id="9" name="Title 5">
            <a:extLst>
              <a:ext uri="{FF2B5EF4-FFF2-40B4-BE49-F238E27FC236}">
                <a16:creationId xmlns:a16="http://schemas.microsoft.com/office/drawing/2014/main" id="{76E3F5CF-558B-4B75-94A2-CC73BB4C323E}"/>
              </a:ext>
            </a:extLst>
          </p:cNvPr>
          <p:cNvSpPr txBox="1">
            <a:spLocks/>
          </p:cNvSpPr>
          <p:nvPr/>
        </p:nvSpPr>
        <p:spPr>
          <a:xfrm>
            <a:off x="508000" y="287728"/>
            <a:ext cx="11176000" cy="626325"/>
          </a:xfrm>
          <a:prstGeom prst="rect">
            <a:avLst/>
          </a:prstGeom>
        </p:spPr>
        <p:txBody>
          <a:bodyPr vert="horz" wrap="square" lIns="0" tIns="0" rIns="0" bIns="0" rtlCol="0" anchor="t">
            <a:spAutoFit/>
          </a:bodyPr>
          <a:lstStyle>
            <a:lvl1pPr algn="ctr" defTabSz="914363" rtl="1" eaLnBrk="1" latinLnBrk="0" hangingPunct="1">
              <a:lnSpc>
                <a:spcPct val="90000"/>
              </a:lnSpc>
              <a:spcBef>
                <a:spcPct val="0"/>
              </a:spcBef>
              <a:buNone/>
              <a:defRPr lang="en-US" sz="4800" b="1" kern="1200" cap="none" spc="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mj-lt"/>
                <a:ea typeface="+mn-ea"/>
                <a:cs typeface="B Yekan" panose="00000400000000000000" pitchFamily="2" charset="-78"/>
              </a:defRPr>
            </a:lvl1pPr>
          </a:lstStyle>
          <a:p>
            <a:pPr lvl="0"/>
            <a:r>
              <a:rPr lang="fa-IR" sz="4400" dirty="0">
                <a:ln w="22225">
                  <a:solidFill>
                    <a:srgbClr val="3497AE"/>
                  </a:solidFill>
                  <a:prstDash val="solid"/>
                </a:ln>
                <a:solidFill>
                  <a:srgbClr val="3497AE">
                    <a:lumMod val="40000"/>
                    <a:lumOff val="60000"/>
                  </a:srgbClr>
                </a:solidFill>
                <a:latin typeface="IRANSans" panose="020B0506030804020204" pitchFamily="34" charset="-78"/>
                <a:cs typeface="IRANSans" panose="020B0506030804020204" pitchFamily="34" charset="-78"/>
              </a:rPr>
              <a:t>الگوی استفاده از شبکه های اجتماعی در ایران</a:t>
            </a:r>
            <a:endParaRPr kumimoji="0" lang="fa-IR" sz="4400" b="1" i="0" u="none" strike="noStrike" kern="1200" cap="none" spc="0" normalizeH="0" baseline="0" noProof="0" dirty="0">
              <a:ln w="22225">
                <a:solidFill>
                  <a:srgbClr val="3497AE"/>
                </a:solidFill>
                <a:prstDash val="solid"/>
              </a:ln>
              <a:solidFill>
                <a:srgbClr val="3497AE">
                  <a:lumMod val="40000"/>
                  <a:lumOff val="60000"/>
                </a:srgbClr>
              </a:solidFill>
              <a:effectLst>
                <a:outerShdw blurRad="38100" dist="38100" dir="2700000" algn="tl">
                  <a:srgbClr val="000000">
                    <a:alpha val="43137"/>
                  </a:srgbClr>
                </a:outerShdw>
              </a:effectLst>
              <a:uLnTx/>
              <a:uFillTx/>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693051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
            <a:extLst>
              <a:ext uri="{FF2B5EF4-FFF2-40B4-BE49-F238E27FC236}">
                <a16:creationId xmlns:a16="http://schemas.microsoft.com/office/drawing/2014/main" id="{2613EC5B-5F46-4BB4-A8A1-3ABBB021C5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21"/>
          <a:stretch/>
        </p:blipFill>
        <p:spPr bwMode="auto">
          <a:xfrm>
            <a:off x="33162" y="887549"/>
            <a:ext cx="9733690" cy="58074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A3180A9-9877-4116-BE41-368E856F9EAC}"/>
              </a:ext>
            </a:extLst>
          </p:cNvPr>
          <p:cNvSpPr/>
          <p:nvPr/>
        </p:nvSpPr>
        <p:spPr>
          <a:xfrm>
            <a:off x="8563149" y="2893641"/>
            <a:ext cx="3431257" cy="2031325"/>
          </a:xfrm>
          <a:prstGeom prst="rect">
            <a:avLst/>
          </a:prstGeom>
          <a:solidFill>
            <a:schemeClr val="accent1">
              <a:lumMod val="20000"/>
              <a:lumOff val="80000"/>
            </a:schemeClr>
          </a:solidFill>
        </p:spPr>
        <p:txBody>
          <a:bodyPr wrap="square">
            <a:spAutoFit/>
          </a:bodyPr>
          <a:lstStyle/>
          <a:p>
            <a:pPr algn="r" rtl="1"/>
            <a:r>
              <a:rPr lang="fa-IR" b="1" dirty="0">
                <a:solidFill>
                  <a:srgbClr val="FF0000"/>
                </a:solidFill>
                <a:latin typeface="IRANSans" panose="020B0506030804020204" pitchFamily="34" charset="-78"/>
                <a:cs typeface="IRANSans" panose="020B0506030804020204" pitchFamily="34" charset="-78"/>
              </a:rPr>
              <a:t>مهمترین دلایل استفاده کاربران ایرانی از اینترنتی</a:t>
            </a:r>
          </a:p>
          <a:p>
            <a:pPr algn="r" rtl="1"/>
            <a:endParaRPr lang="fa-IR" dirty="0">
              <a:solidFill>
                <a:srgbClr val="FF0000"/>
              </a:solidFill>
              <a:latin typeface="IRANSans" panose="020B0506030804020204" pitchFamily="34" charset="-78"/>
              <a:cs typeface="IRANSans" panose="020B0506030804020204" pitchFamily="34" charset="-78"/>
            </a:endParaRPr>
          </a:p>
          <a:p>
            <a:pPr algn="r" rtl="1"/>
            <a:endParaRPr lang="fa-IR" dirty="0">
              <a:solidFill>
                <a:srgbClr val="FF0000"/>
              </a:solidFill>
              <a:latin typeface="IRANSans" panose="020B0506030804020204" pitchFamily="34" charset="-78"/>
              <a:cs typeface="IRANSans" panose="020B0506030804020204" pitchFamily="34" charset="-78"/>
            </a:endParaRPr>
          </a:p>
          <a:p>
            <a:pPr algn="r" rtl="1"/>
            <a:r>
              <a:rPr lang="fa-IR" dirty="0">
                <a:solidFill>
                  <a:srgbClr val="FF0000"/>
                </a:solidFill>
                <a:latin typeface="IRANSans" panose="020B0506030804020204" pitchFamily="34" charset="-78"/>
                <a:cs typeface="IRANSans" panose="020B0506030804020204" pitchFamily="34" charset="-78"/>
              </a:rPr>
              <a:t>جستجو، سرگرمی، کار، اطلاع رسانی، اموربانکی، فعالیت در شبکه های اجتماعی و پیام رسان ها</a:t>
            </a:r>
          </a:p>
        </p:txBody>
      </p:sp>
      <p:sp>
        <p:nvSpPr>
          <p:cNvPr id="9" name="Title 5">
            <a:extLst>
              <a:ext uri="{FF2B5EF4-FFF2-40B4-BE49-F238E27FC236}">
                <a16:creationId xmlns:a16="http://schemas.microsoft.com/office/drawing/2014/main" id="{B3F1488B-7CA1-42BC-949F-C4922C0EC5A4}"/>
              </a:ext>
            </a:extLst>
          </p:cNvPr>
          <p:cNvSpPr txBox="1">
            <a:spLocks/>
          </p:cNvSpPr>
          <p:nvPr/>
        </p:nvSpPr>
        <p:spPr>
          <a:xfrm>
            <a:off x="262228" y="261224"/>
            <a:ext cx="11514538" cy="626325"/>
          </a:xfrm>
          <a:prstGeom prst="rect">
            <a:avLst/>
          </a:prstGeom>
        </p:spPr>
        <p:txBody>
          <a:bodyPr vert="horz" wrap="square" lIns="0" tIns="0" rIns="0" bIns="0" rtlCol="0" anchor="t">
            <a:spAutoFit/>
          </a:bodyPr>
          <a:lstStyle>
            <a:lvl1pPr algn="ctr" defTabSz="914363" rtl="1" eaLnBrk="1" latinLnBrk="0" hangingPunct="1">
              <a:lnSpc>
                <a:spcPct val="90000"/>
              </a:lnSpc>
              <a:spcBef>
                <a:spcPct val="0"/>
              </a:spcBef>
              <a:buNone/>
              <a:defRPr lang="en-US" sz="4800" b="1" kern="1200" cap="none" spc="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mj-lt"/>
                <a:ea typeface="+mn-ea"/>
                <a:cs typeface="B Yekan" panose="00000400000000000000" pitchFamily="2" charset="-78"/>
              </a:defRPr>
            </a:lvl1pPr>
          </a:lstStyle>
          <a:p>
            <a:pPr lvl="0"/>
            <a:r>
              <a:rPr lang="fa-IR" sz="4400" dirty="0">
                <a:ln w="22225">
                  <a:solidFill>
                    <a:srgbClr val="3497AE"/>
                  </a:solidFill>
                  <a:prstDash val="solid"/>
                </a:ln>
                <a:solidFill>
                  <a:srgbClr val="3497AE">
                    <a:lumMod val="40000"/>
                    <a:lumOff val="60000"/>
                  </a:srgbClr>
                </a:solidFill>
                <a:latin typeface="IRANSans" panose="020B0506030804020204" pitchFamily="34" charset="-78"/>
                <a:cs typeface="IRANSans" panose="020B0506030804020204" pitchFamily="34" charset="-78"/>
              </a:rPr>
              <a:t>الگوی استفاده از شبکه های اجتماعی در ایران</a:t>
            </a:r>
            <a:endParaRPr kumimoji="0" lang="fa-IR" sz="4400" b="1" i="0" u="none" strike="noStrike" kern="1200" cap="none" spc="0" normalizeH="0" baseline="0" noProof="0" dirty="0">
              <a:ln w="22225">
                <a:solidFill>
                  <a:srgbClr val="3497AE"/>
                </a:solidFill>
                <a:prstDash val="solid"/>
              </a:ln>
              <a:solidFill>
                <a:srgbClr val="3497AE">
                  <a:lumMod val="40000"/>
                  <a:lumOff val="60000"/>
                </a:srgbClr>
              </a:solidFill>
              <a:effectLst>
                <a:outerShdw blurRad="38100" dist="38100" dir="2700000" algn="tl">
                  <a:srgbClr val="000000">
                    <a:alpha val="43137"/>
                  </a:srgbClr>
                </a:outerShdw>
              </a:effectLst>
              <a:uLnTx/>
              <a:uFillTx/>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81494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mdx.ac.uk/__data/assets/image/0026/323558/Media-managementv2_herob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41341"/>
          </a:xfrm>
          <a:prstGeom prst="rect">
            <a:avLst/>
          </a:prstGeom>
          <a:solidFill>
            <a:schemeClr val="bg1">
              <a:alpha val="76000"/>
            </a:schemeClr>
          </a:solidFill>
        </p:spPr>
      </p:pic>
      <p:sp>
        <p:nvSpPr>
          <p:cNvPr id="3" name="Rectangle 2"/>
          <p:cNvSpPr/>
          <p:nvPr/>
        </p:nvSpPr>
        <p:spPr>
          <a:xfrm>
            <a:off x="529296" y="2451173"/>
            <a:ext cx="10957309" cy="1569660"/>
          </a:xfrm>
          <a:prstGeom prst="rect">
            <a:avLst/>
          </a:prstGeom>
          <a:solidFill>
            <a:schemeClr val="accent1">
              <a:alpha val="57000"/>
            </a:schemeClr>
          </a:solidFill>
        </p:spPr>
        <p:txBody>
          <a:bodyPr wrap="square">
            <a:spAutoFit/>
          </a:bodyPr>
          <a:lstStyle/>
          <a:p>
            <a:pPr algn="ctr" rtl="1"/>
            <a:r>
              <a:rPr lang="fa-IR" sz="3200" dirty="0">
                <a:ln>
                  <a:solidFill>
                    <a:schemeClr val="tx1"/>
                  </a:solidFill>
                </a:ln>
                <a:solidFill>
                  <a:srgbClr val="FFFF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برآوردهاي اخیر نشان میدهد که افراد 8 تا 18 ساله </a:t>
            </a:r>
            <a:r>
              <a:rPr lang="fa-IR" sz="3200" dirty="0" smtClean="0">
                <a:ln>
                  <a:solidFill>
                    <a:schemeClr val="tx1"/>
                  </a:solidFill>
                </a:ln>
                <a:solidFill>
                  <a:srgbClr val="FFFF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a:t>
            </a:r>
          </a:p>
          <a:p>
            <a:pPr algn="ctr" rtl="1"/>
            <a:r>
              <a:rPr lang="fa-IR" sz="3200" dirty="0" smtClean="0">
                <a:ln>
                  <a:solidFill>
                    <a:schemeClr val="tx1"/>
                  </a:solidFill>
                </a:ln>
                <a:solidFill>
                  <a:srgbClr val="FFFF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بـه </a:t>
            </a:r>
            <a:r>
              <a:rPr lang="fa-IR" sz="3200" dirty="0">
                <a:ln>
                  <a:solidFill>
                    <a:schemeClr val="tx1"/>
                  </a:solidFill>
                </a:ln>
                <a:solidFill>
                  <a:srgbClr val="FFFF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طـور متوسـط 8 ساعت از هر روز را </a:t>
            </a:r>
            <a:endParaRPr lang="fa-IR" sz="3200" dirty="0" smtClean="0">
              <a:ln>
                <a:solidFill>
                  <a:schemeClr val="tx1"/>
                </a:solidFill>
              </a:ln>
              <a:solidFill>
                <a:srgbClr val="FFFF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a:p>
            <a:pPr algn="ctr" rtl="1"/>
            <a:r>
              <a:rPr lang="fa-IR" sz="3200" dirty="0" smtClean="0">
                <a:ln>
                  <a:solidFill>
                    <a:schemeClr val="tx1"/>
                  </a:solidFill>
                </a:ln>
                <a:solidFill>
                  <a:srgbClr val="FFFF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به </a:t>
            </a:r>
            <a:r>
              <a:rPr lang="fa-IR" sz="3200" dirty="0">
                <a:ln>
                  <a:solidFill>
                    <a:schemeClr val="tx1"/>
                  </a:solidFill>
                </a:ln>
                <a:solidFill>
                  <a:srgbClr val="FFFF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استفاده از </a:t>
            </a:r>
            <a:r>
              <a:rPr lang="fa-IR" sz="3200" dirty="0" smtClean="0">
                <a:ln>
                  <a:solidFill>
                    <a:schemeClr val="tx1"/>
                  </a:solidFill>
                </a:ln>
                <a:solidFill>
                  <a:srgbClr val="FFFF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چندرسانه اختصاص </a:t>
            </a:r>
            <a:r>
              <a:rPr lang="fa-IR" sz="3200" dirty="0">
                <a:ln>
                  <a:solidFill>
                    <a:schemeClr val="tx1"/>
                  </a:solidFill>
                </a:ln>
                <a:solidFill>
                  <a:srgbClr val="FFFF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میدهند. </a:t>
            </a:r>
            <a:endParaRPr lang="en-US" sz="3200" dirty="0">
              <a:ln>
                <a:solidFill>
                  <a:schemeClr val="tx1"/>
                </a:solidFill>
              </a:ln>
              <a:solidFill>
                <a:srgbClr val="FFFF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195187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374298-CFD8-4335-9B86-41AF6247781F}"/>
              </a:ext>
            </a:extLst>
          </p:cNvPr>
          <p:cNvPicPr>
            <a:picLocks noChangeAspect="1"/>
          </p:cNvPicPr>
          <p:nvPr/>
        </p:nvPicPr>
        <p:blipFill>
          <a:blip r:embed="rId2"/>
          <a:stretch>
            <a:fillRect/>
          </a:stretch>
        </p:blipFill>
        <p:spPr>
          <a:xfrm>
            <a:off x="972670" y="172911"/>
            <a:ext cx="10381130" cy="4087906"/>
          </a:xfrm>
          <a:prstGeom prst="rect">
            <a:avLst/>
          </a:prstGeom>
          <a:ln>
            <a:noFill/>
          </a:ln>
          <a:effectLst>
            <a:softEdge rad="112500"/>
          </a:effectLst>
        </p:spPr>
      </p:pic>
      <p:sp>
        <p:nvSpPr>
          <p:cNvPr id="2" name="Title 1"/>
          <p:cNvSpPr>
            <a:spLocks noGrp="1"/>
          </p:cNvSpPr>
          <p:nvPr>
            <p:ph type="title"/>
          </p:nvPr>
        </p:nvSpPr>
        <p:spPr>
          <a:xfrm>
            <a:off x="838200" y="4433728"/>
            <a:ext cx="10515600" cy="1050430"/>
          </a:xfrm>
        </p:spPr>
        <p:txBody>
          <a:bodyPr>
            <a:normAutofit/>
          </a:bodyPr>
          <a:lstStyle/>
          <a:p>
            <a:pPr algn="ctr" rtl="1"/>
            <a:r>
              <a:rPr lang="fa-IR" sz="4800" dirty="0">
                <a:latin typeface="IRANSans" panose="020B0506030804020204" pitchFamily="34" charset="-78"/>
                <a:cs typeface="IRANSans" panose="020B0506030804020204" pitchFamily="34" charset="-78"/>
              </a:rPr>
              <a:t>مخاطرات فضای مجازی برای دانش آموزان</a:t>
            </a:r>
            <a:endPar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RANSans" panose="020B0506030804020204" pitchFamily="34" charset="-78"/>
              <a:cs typeface="IRANSans" panose="020B0506030804020204" pitchFamily="34" charset="-78"/>
            </a:endParaRPr>
          </a:p>
        </p:txBody>
      </p:sp>
      <p:sp>
        <p:nvSpPr>
          <p:cNvPr id="3" name="Text Placeholder 2"/>
          <p:cNvSpPr>
            <a:spLocks noGrp="1"/>
          </p:cNvSpPr>
          <p:nvPr>
            <p:ph type="body" idx="1"/>
          </p:nvPr>
        </p:nvSpPr>
        <p:spPr>
          <a:xfrm>
            <a:off x="9789459" y="5829981"/>
            <a:ext cx="1936377" cy="745631"/>
          </a:xfrm>
        </p:spPr>
        <p:txBody>
          <a:bodyPr/>
          <a:lstStyle/>
          <a:p>
            <a:pPr algn="ctr" rtl="1"/>
            <a:r>
              <a:rPr lang="fa-IR" b="1" dirty="0">
                <a:solidFill>
                  <a:srgbClr val="FF0000"/>
                </a:solidFill>
                <a:latin typeface="IRANSans" panose="020B0506030804020204" pitchFamily="34" charset="-78"/>
                <a:cs typeface="IRANSans" panose="020B0506030804020204" pitchFamily="34" charset="-78"/>
              </a:rPr>
              <a:t>بخش سوم</a:t>
            </a:r>
            <a:endParaRPr lang="en-US" b="1" dirty="0">
              <a:solidFill>
                <a:srgbClr val="FF0000"/>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756491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1EDE7"/>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BF4A1EC-D4DC-4D15-96CF-2E613E7B41C1}"/>
              </a:ext>
            </a:extLst>
          </p:cNvPr>
          <p:cNvSpPr txBox="1">
            <a:spLocks/>
          </p:cNvSpPr>
          <p:nvPr/>
        </p:nvSpPr>
        <p:spPr>
          <a:xfrm>
            <a:off x="507999" y="396678"/>
            <a:ext cx="11176000" cy="6342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fontAlgn="base"/>
            <a:r>
              <a:rPr lang="fa-IR" sz="2800" b="1" dirty="0">
                <a:ln>
                  <a:solidFill>
                    <a:schemeClr val="tx1">
                      <a:lumMod val="95000"/>
                      <a:lumOff val="5000"/>
                    </a:schemeClr>
                  </a:solidFill>
                </a:ln>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1- </a:t>
            </a:r>
            <a:r>
              <a:rPr lang="ar-SA" sz="2800" b="1" dirty="0">
                <a:ln>
                  <a:solidFill>
                    <a:schemeClr val="tx1">
                      <a:lumMod val="95000"/>
                      <a:lumOff val="5000"/>
                    </a:schemeClr>
                  </a:solidFill>
                </a:ln>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قرارگرفتن در معرض </a:t>
            </a:r>
            <a:r>
              <a:rPr lang="fa-IR" sz="2800" b="1" dirty="0">
                <a:ln>
                  <a:solidFill>
                    <a:schemeClr val="tx1">
                      <a:lumMod val="95000"/>
                      <a:lumOff val="5000"/>
                    </a:schemeClr>
                  </a:solidFill>
                </a:ln>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موضوعات جنسی و </a:t>
            </a:r>
            <a:r>
              <a:rPr lang="fa-IR" sz="2800" b="1" dirty="0" err="1">
                <a:ln>
                  <a:solidFill>
                    <a:schemeClr val="tx1">
                      <a:lumMod val="95000"/>
                      <a:lumOff val="5000"/>
                    </a:schemeClr>
                  </a:solidFill>
                </a:ln>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غیراخلاقی</a:t>
            </a:r>
            <a:endParaRPr lang="en-US" sz="2800" b="1" dirty="0">
              <a:ln>
                <a:solidFill>
                  <a:schemeClr val="tx1">
                    <a:lumMod val="95000"/>
                    <a:lumOff val="5000"/>
                  </a:schemeClr>
                </a:solidFill>
              </a:ln>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pic>
        <p:nvPicPr>
          <p:cNvPr id="9" name="Picture 8">
            <a:extLst>
              <a:ext uri="{FF2B5EF4-FFF2-40B4-BE49-F238E27FC236}">
                <a16:creationId xmlns:a16="http://schemas.microsoft.com/office/drawing/2014/main" id="{A1136A7D-09B8-40C7-A1CB-511CA6A23C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8571" y="1479135"/>
            <a:ext cx="9749325" cy="38997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6400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majazi.ir/parameters/majazi/modules/cdk/upload/content/article/30661/Image/0/wiki_10.png">
            <a:extLst>
              <a:ext uri="{FF2B5EF4-FFF2-40B4-BE49-F238E27FC236}">
                <a16:creationId xmlns:a16="http://schemas.microsoft.com/office/drawing/2014/main" id="{CC49D4CF-BEAD-4856-A222-8A8DE6469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95" y="269485"/>
            <a:ext cx="7067048" cy="64405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2522431-9994-4750-8231-03ACE5195F91}"/>
              </a:ext>
            </a:extLst>
          </p:cNvPr>
          <p:cNvSpPr/>
          <p:nvPr/>
        </p:nvSpPr>
        <p:spPr>
          <a:xfrm>
            <a:off x="7991060" y="1298671"/>
            <a:ext cx="3992544" cy="923330"/>
          </a:xfrm>
          <a:prstGeom prst="rect">
            <a:avLst/>
          </a:prstGeom>
        </p:spPr>
        <p:txBody>
          <a:bodyPr wrap="square">
            <a:spAutoFit/>
          </a:bodyPr>
          <a:lstStyle/>
          <a:p>
            <a:pPr algn="ctr" rtl="1"/>
            <a:r>
              <a:rPr lang="fa-IR" dirty="0">
                <a:solidFill>
                  <a:prstClr val="black"/>
                </a:solidFill>
                <a:latin typeface="IRANSans" panose="020B0506030804020204" pitchFamily="34" charset="-78"/>
                <a:cs typeface="IRANSans" panose="020B0506030804020204" pitchFamily="34" charset="-78"/>
              </a:rPr>
              <a:t>آمار جستجو در صفحات پربازدید ویکی‌پدیای فارسی صرف نظر از رویدادهای مناسبتی – مرکز ملی فضای مجازی -96</a:t>
            </a:r>
            <a:endParaRPr lang="en-US" dirty="0">
              <a:solidFill>
                <a:prstClr val="black"/>
              </a:solidFill>
              <a:latin typeface="IRANSans" panose="020B0506030804020204" pitchFamily="34" charset="-78"/>
              <a:cs typeface="IRANSans" panose="020B0506030804020204" pitchFamily="34" charset="-78"/>
            </a:endParaRPr>
          </a:p>
        </p:txBody>
      </p:sp>
      <p:sp>
        <p:nvSpPr>
          <p:cNvPr id="9" name="Rectangle 8">
            <a:extLst>
              <a:ext uri="{FF2B5EF4-FFF2-40B4-BE49-F238E27FC236}">
                <a16:creationId xmlns:a16="http://schemas.microsoft.com/office/drawing/2014/main" id="{5290C5EB-0F66-4232-891D-C60BE36A1A3A}"/>
              </a:ext>
            </a:extLst>
          </p:cNvPr>
          <p:cNvSpPr/>
          <p:nvPr/>
        </p:nvSpPr>
        <p:spPr>
          <a:xfrm>
            <a:off x="8342494" y="3489763"/>
            <a:ext cx="3641110" cy="1569660"/>
          </a:xfrm>
          <a:prstGeom prst="rect">
            <a:avLst/>
          </a:prstGeom>
        </p:spPr>
        <p:txBody>
          <a:bodyPr wrap="square">
            <a:spAutoFit/>
          </a:bodyPr>
          <a:lstStyle/>
          <a:p>
            <a:pPr algn="ctr" rtl="1"/>
            <a:r>
              <a:rPr lang="fa-IR" sz="3200" dirty="0">
                <a:solidFill>
                  <a:prstClr val="black"/>
                </a:solidFill>
                <a:latin typeface="IRANSans" panose="020B0506030804020204" pitchFamily="34" charset="-78"/>
                <a:cs typeface="IRANSans" panose="020B0506030804020204" pitchFamily="34" charset="-78"/>
              </a:rPr>
              <a:t>جستجوی موضوعات جنسی در صدر قرار دارد.</a:t>
            </a:r>
            <a:endParaRPr lang="en-US" sz="3200" dirty="0">
              <a:solidFill>
                <a:prstClr val="black"/>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632861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4" descr="https://steamcdn-a.akamaihd.net/steam/apps/561770/header.jpg">
            <a:extLst>
              <a:ext uri="{FF2B5EF4-FFF2-40B4-BE49-F238E27FC236}">
                <a16:creationId xmlns:a16="http://schemas.microsoft.com/office/drawing/2014/main" id="{891F03D9-F35D-4563-8412-58D030A823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83" r="16343"/>
          <a:stretch/>
        </p:blipFill>
        <p:spPr bwMode="auto">
          <a:xfrm>
            <a:off x="200676" y="940622"/>
            <a:ext cx="8002419" cy="357837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90789926-AE33-4906-A333-3AA99EE3D94A}"/>
              </a:ext>
            </a:extLst>
          </p:cNvPr>
          <p:cNvSpPr txBox="1">
            <a:spLocks/>
          </p:cNvSpPr>
          <p:nvPr/>
        </p:nvSpPr>
        <p:spPr>
          <a:xfrm>
            <a:off x="5526157" y="205515"/>
            <a:ext cx="6157843" cy="735106"/>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fontAlgn="base"/>
            <a:r>
              <a:rPr lang="fa-IR" dirty="0">
                <a:solidFill>
                  <a:schemeClr val="bg1"/>
                </a:solidFill>
                <a:latin typeface="IRANSans" panose="020B0506030804020204" pitchFamily="34" charset="-78"/>
                <a:cs typeface="IRANSans" panose="020B0506030804020204" pitchFamily="34" charset="-78"/>
              </a:rPr>
              <a:t>2- </a:t>
            </a:r>
            <a:r>
              <a:rPr lang="ar-SA" dirty="0">
                <a:solidFill>
                  <a:schemeClr val="bg1"/>
                </a:solidFill>
                <a:latin typeface="IRANSans" panose="020B0506030804020204" pitchFamily="34" charset="-78"/>
                <a:cs typeface="IRANSans" panose="020B0506030804020204" pitchFamily="34" charset="-78"/>
              </a:rPr>
              <a:t>قرارگرفتن در معرض </a:t>
            </a:r>
            <a:r>
              <a:rPr lang="fa-IR" dirty="0">
                <a:solidFill>
                  <a:schemeClr val="bg1"/>
                </a:solidFill>
                <a:latin typeface="IRANSans" panose="020B0506030804020204" pitchFamily="34" charset="-78"/>
                <a:cs typeface="IRANSans" panose="020B0506030804020204" pitchFamily="34" charset="-78"/>
              </a:rPr>
              <a:t>محتوای نفرت انگیز</a:t>
            </a:r>
            <a:endParaRPr lang="en-US" dirty="0">
              <a:solidFill>
                <a:schemeClr val="bg1"/>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1952614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 t="11633" r="-324" b="3311"/>
          <a:stretch/>
        </p:blipFill>
        <p:spPr>
          <a:xfrm>
            <a:off x="291548" y="1669774"/>
            <a:ext cx="11767929" cy="5188226"/>
          </a:xfrm>
          <a:prstGeom prst="rect">
            <a:avLst/>
          </a:prstGeom>
          <a:ln>
            <a:noFill/>
          </a:ln>
          <a:effectLst>
            <a:softEdge rad="112500"/>
          </a:effectLst>
        </p:spPr>
      </p:pic>
      <p:sp>
        <p:nvSpPr>
          <p:cNvPr id="11" name="Title 1"/>
          <p:cNvSpPr txBox="1">
            <a:spLocks/>
          </p:cNvSpPr>
          <p:nvPr/>
        </p:nvSpPr>
        <p:spPr>
          <a:xfrm>
            <a:off x="969519" y="225288"/>
            <a:ext cx="10252960" cy="1236512"/>
          </a:xfrm>
          <a:prstGeom prst="rect">
            <a:avLst/>
          </a:prstGeom>
          <a:solidFill>
            <a:schemeClr val="bg1">
              <a:lumMod val="75000"/>
              <a:alpha val="44000"/>
            </a:schemeClr>
          </a:solidFill>
          <a:scene3d>
            <a:camera prst="orthographicFront"/>
            <a:lightRig rig="threePt" dir="t"/>
          </a:scene3d>
          <a:sp3d>
            <a:bevelT w="114300" prst="hardEdge"/>
          </a:sp3d>
        </p:spPr>
        <p:txBody>
          <a:bodyPr vert="horz" lIns="91440" tIns="45720" rIns="91440" bIns="45720" rtlCol="0" anchor="ctr">
            <a:noAutofit/>
          </a:bodyPr>
          <a:lstStyle>
            <a:lvl1pPr algn="just" rtl="1">
              <a:spcBef>
                <a:spcPct val="0"/>
              </a:spcBef>
              <a:buNone/>
              <a:defRPr sz="5400">
                <a:ln>
                  <a:solidFill>
                    <a:schemeClr val="bg1"/>
                  </a:solidFill>
                </a:ln>
                <a:solidFill>
                  <a:schemeClr val="accent2"/>
                </a:solidFill>
                <a:latin typeface="+mj-lt"/>
                <a:ea typeface="+mj-ea"/>
                <a:cs typeface="B Titr" panose="00000700000000000000" pitchFamily="2" charset="-78"/>
              </a:defRPr>
            </a:lvl1pPr>
          </a:lstStyle>
          <a:p>
            <a:pPr algn="ctr"/>
            <a:r>
              <a:rPr lang="fa-IR" sz="4800" dirty="0" smtClean="0">
                <a:ln>
                  <a:solidFill>
                    <a:srgbClr val="C00000"/>
                  </a:solidFill>
                </a:ln>
                <a:solidFill>
                  <a:srgbClr val="FFFF00"/>
                </a:solidFill>
                <a:effectLst>
                  <a:outerShdw blurRad="50800" dist="38100" dir="2700000" algn="tl" rotWithShape="0">
                    <a:prstClr val="black">
                      <a:alpha val="40000"/>
                    </a:prstClr>
                  </a:outerShdw>
                </a:effectLst>
                <a:latin typeface="IRANSans" panose="020B0506030804020204" pitchFamily="34" charset="-78"/>
                <a:cs typeface="IRANSans" panose="020B0506030804020204" pitchFamily="34" charset="-78"/>
              </a:rPr>
              <a:t>آسیب های فضای مجازی</a:t>
            </a:r>
            <a:endParaRPr lang="en-US" sz="4800" dirty="0">
              <a:ln>
                <a:solidFill>
                  <a:srgbClr val="C00000"/>
                </a:solidFill>
              </a:ln>
              <a:solidFill>
                <a:srgbClr val="FFFF00"/>
              </a:solidFill>
              <a:effectLst>
                <a:outerShdw blurRad="50800" dist="38100" dir="2700000" algn="tl" rotWithShape="0">
                  <a:prstClr val="black">
                    <a:alpha val="40000"/>
                  </a:prstClr>
                </a:outerShdw>
              </a:effectLst>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59920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183F7C-FDE4-43E2-A2E2-00E52498326B}"/>
              </a:ext>
            </a:extLst>
          </p:cNvPr>
          <p:cNvGrpSpPr/>
          <p:nvPr/>
        </p:nvGrpSpPr>
        <p:grpSpPr>
          <a:xfrm>
            <a:off x="295421" y="196947"/>
            <a:ext cx="11513401" cy="6471139"/>
            <a:chOff x="0" y="0"/>
            <a:chExt cx="9784080" cy="6916909"/>
          </a:xfrm>
        </p:grpSpPr>
        <p:pic>
          <p:nvPicPr>
            <p:cNvPr id="7" name="Picture 2" descr="http://childnetsic.s3.amazonaws.com/uimages/Safer_Internet_Day/2016/SID%20research%20-%204%20in%205%20online%20hate.jpg">
              <a:extLst>
                <a:ext uri="{FF2B5EF4-FFF2-40B4-BE49-F238E27FC236}">
                  <a16:creationId xmlns:a16="http://schemas.microsoft.com/office/drawing/2014/main" id="{8775CCD2-58BE-4B68-8C41-2F8E09F5A5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784080" cy="6916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9558627-5B07-4728-926D-9883D660E051}"/>
                </a:ext>
              </a:extLst>
            </p:cNvPr>
            <p:cNvSpPr/>
            <p:nvPr/>
          </p:nvSpPr>
          <p:spPr>
            <a:xfrm>
              <a:off x="1752600" y="2366559"/>
              <a:ext cx="8031480" cy="921138"/>
            </a:xfrm>
            <a:prstGeom prst="rect">
              <a:avLst/>
            </a:prstGeom>
            <a:solidFill>
              <a:srgbClr val="FFC000"/>
            </a:solidFill>
          </p:spPr>
          <p:txBody>
            <a:bodyPr wrap="square">
              <a:spAutoFit/>
            </a:bodyPr>
            <a:lstStyle/>
            <a:p>
              <a:pPr algn="ctr" rtl="1"/>
              <a:r>
                <a:rPr lang="fa-IR" sz="1600" dirty="0">
                  <a:latin typeface="IRANSans" panose="020B0506030804020204" pitchFamily="34" charset="-78"/>
                  <a:cs typeface="IRANSans" panose="020B0506030804020204" pitchFamily="34" charset="-78"/>
                </a:rPr>
                <a:t>در یکسال گذشته 82 درصد از نوجوانان 13 الی 18 سال با موضوعات نفرت انگیزی در گروه های اینترنتی مواجه شده اند که بر اثر آن احساس عصبانیت، ناراحتی و شوک را تجربه کرده اند. </a:t>
              </a:r>
            </a:p>
            <a:p>
              <a:pPr algn="ctr" rtl="1"/>
              <a:endParaRPr lang="en-US" sz="1600" dirty="0">
                <a:latin typeface="IRANSans" panose="020B0506030804020204" pitchFamily="34" charset="-78"/>
                <a:cs typeface="IRANSans" panose="020B0506030804020204" pitchFamily="34" charset="-78"/>
              </a:endParaRPr>
            </a:p>
          </p:txBody>
        </p:sp>
      </p:grpSp>
      <p:sp>
        <p:nvSpPr>
          <p:cNvPr id="11" name="Rectangle 10">
            <a:extLst>
              <a:ext uri="{FF2B5EF4-FFF2-40B4-BE49-F238E27FC236}">
                <a16:creationId xmlns:a16="http://schemas.microsoft.com/office/drawing/2014/main" id="{045292FD-96F2-4892-B437-D09551F28132}"/>
              </a:ext>
            </a:extLst>
          </p:cNvPr>
          <p:cNvSpPr/>
          <p:nvPr/>
        </p:nvSpPr>
        <p:spPr>
          <a:xfrm>
            <a:off x="8784443" y="880693"/>
            <a:ext cx="3345637" cy="707886"/>
          </a:xfrm>
          <a:prstGeom prst="rect">
            <a:avLst/>
          </a:prstGeom>
        </p:spPr>
        <p:txBody>
          <a:bodyPr wrap="square">
            <a:spAutoFit/>
          </a:bodyPr>
          <a:lstStyle/>
          <a:p>
            <a:pPr algn="ctr" rtl="1"/>
            <a:r>
              <a:rPr lang="fa-IR" sz="2000" dirty="0">
                <a:latin typeface="IRANSans" panose="020B0506030804020204" pitchFamily="34" charset="-78"/>
                <a:cs typeface="IRANSans" panose="020B0506030804020204" pitchFamily="34" charset="-78"/>
              </a:rPr>
              <a:t>از هر 5 نوجوان 4 نفر، نفرت آنلاین را تجربه کرده است.</a:t>
            </a:r>
            <a:endParaRPr lang="en-US" sz="2000" dirty="0">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326416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993AD3F-B4EB-4444-AD4D-AA2A0E554FF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257748" y="202397"/>
            <a:ext cx="2667000" cy="277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08CE536B-71CA-4F3E-9E49-3087634AE9B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452385" y="2095024"/>
            <a:ext cx="2768600" cy="277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B63D04E0-D24A-4A05-92DF-DF68AA76D0B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898848" y="4080835"/>
            <a:ext cx="2717800" cy="268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B50E685F-22D6-4E8F-968F-3F017A60F76E}"/>
              </a:ext>
            </a:extLst>
          </p:cNvPr>
          <p:cNvSpPr/>
          <p:nvPr/>
        </p:nvSpPr>
        <p:spPr>
          <a:xfrm>
            <a:off x="487775" y="933917"/>
            <a:ext cx="6843296" cy="8463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lnSpc>
                <a:spcPct val="200000"/>
              </a:lnSpc>
            </a:pPr>
            <a:r>
              <a:rPr lang="fa-IR" sz="2800" dirty="0" smtClean="0">
                <a:solidFill>
                  <a:prstClr val="black"/>
                </a:solidFill>
                <a:latin typeface="IRANSans" panose="020B0506030804020204" pitchFamily="34" charset="-78"/>
                <a:cs typeface="IRANSans" panose="020B0506030804020204" pitchFamily="34" charset="-78"/>
              </a:rPr>
              <a:t>۳- </a:t>
            </a:r>
            <a:r>
              <a:rPr lang="fa-IR" sz="2800" dirty="0" smtClean="0">
                <a:solidFill>
                  <a:prstClr val="black"/>
                </a:solidFill>
                <a:latin typeface="IRANSans" panose="020B0506030804020204" pitchFamily="34" charset="-78"/>
                <a:cs typeface="IRANSans" panose="020B0506030804020204" pitchFamily="34" charset="-78"/>
              </a:rPr>
              <a:t>ترویج </a:t>
            </a:r>
            <a:r>
              <a:rPr lang="fa-IR" sz="2800" dirty="0">
                <a:solidFill>
                  <a:prstClr val="black"/>
                </a:solidFill>
                <a:latin typeface="IRANSans" panose="020B0506030804020204" pitchFamily="34" charset="-78"/>
                <a:cs typeface="IRANSans" panose="020B0506030804020204" pitchFamily="34" charset="-78"/>
              </a:rPr>
              <a:t>بی دینی، بی خدایی، شیطان پرستی</a:t>
            </a:r>
            <a:endParaRPr lang="en-US" sz="2800" dirty="0">
              <a:solidFill>
                <a:prstClr val="black"/>
              </a:solidFill>
              <a:latin typeface="IRANSans" panose="020B0506030804020204" pitchFamily="34" charset="-78"/>
              <a:cs typeface="IRANSans" panose="020B0506030804020204" pitchFamily="34" charset="-78"/>
            </a:endParaRPr>
          </a:p>
        </p:txBody>
      </p:sp>
      <p:pic>
        <p:nvPicPr>
          <p:cNvPr id="8" name="Picture 2" descr="http://images.e-flux-systems.com/2012_06_117aMarker.jpg,2000x2000">
            <a:extLst>
              <a:ext uri="{FF2B5EF4-FFF2-40B4-BE49-F238E27FC236}">
                <a16:creationId xmlns:a16="http://schemas.microsoft.com/office/drawing/2014/main" id="{3E5E3393-9D25-4321-8149-F49E0E74089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7263" y="2607306"/>
            <a:ext cx="6997087" cy="277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581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lgConfetti">
          <a:fgClr>
            <a:schemeClr val="bg1"/>
          </a:fgClr>
          <a:bgClr>
            <a:schemeClr val="tx1"/>
          </a:bgClr>
        </a:patt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79E3A1-6BC7-4831-A49C-895EA4127B06}"/>
              </a:ext>
            </a:extLst>
          </p:cNvPr>
          <p:cNvSpPr txBox="1"/>
          <p:nvPr/>
        </p:nvSpPr>
        <p:spPr>
          <a:xfrm>
            <a:off x="7858954" y="3474061"/>
            <a:ext cx="3659976" cy="19389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algn="ctr" rtl="1">
              <a:lnSpc>
                <a:spcPct val="200000"/>
              </a:lnSpc>
              <a:defRPr sz="3200">
                <a:solidFill>
                  <a:prstClr val="black"/>
                </a:solidFill>
                <a:cs typeface="B Titr" panose="00000700000000000000" pitchFamily="2" charset="-78"/>
              </a:defRPr>
            </a:lvl1pPr>
          </a:lstStyle>
          <a:p>
            <a:r>
              <a:rPr lang="fa-IR" b="1" dirty="0" smtClean="0">
                <a:ln>
                  <a:solidFill>
                    <a:sysClr val="windowText" lastClr="000000"/>
                  </a:solidFill>
                </a:ln>
                <a:solidFill>
                  <a:srgbClr val="FFC0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۴- شبهه </a:t>
            </a:r>
            <a:r>
              <a:rPr lang="fa-IR" b="1" dirty="0">
                <a:ln>
                  <a:solidFill>
                    <a:sysClr val="windowText" lastClr="000000"/>
                  </a:solidFill>
                </a:ln>
                <a:solidFill>
                  <a:srgbClr val="FFC0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افکنی در اعتقادات</a:t>
            </a:r>
            <a:endParaRPr lang="en-US" b="1" dirty="0">
              <a:ln>
                <a:solidFill>
                  <a:sysClr val="windowText" lastClr="000000"/>
                </a:solidFill>
              </a:ln>
              <a:solidFill>
                <a:srgbClr val="FFC0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pic>
        <p:nvPicPr>
          <p:cNvPr id="5" name="Picture 2" descr="C:\Users\404134530\Desktop\پرونده های پاوایی\siavash\5.jpg">
            <a:extLst>
              <a:ext uri="{FF2B5EF4-FFF2-40B4-BE49-F238E27FC236}">
                <a16:creationId xmlns:a16="http://schemas.microsoft.com/office/drawing/2014/main" id="{6577B662-3CB3-474A-A95B-E459F8FC5668}"/>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artisticLightScreen/>
                    </a14:imgEffect>
                  </a14:imgLayer>
                </a14:imgProps>
              </a:ext>
              <a:ext uri="{28A0092B-C50C-407E-A947-70E740481C1C}">
                <a14:useLocalDpi xmlns:a14="http://schemas.microsoft.com/office/drawing/2010/main"/>
              </a:ext>
            </a:extLst>
          </a:blip>
          <a:srcRect l="10538" r="2770" b="3298"/>
          <a:stretch/>
        </p:blipFill>
        <p:spPr bwMode="auto">
          <a:xfrm>
            <a:off x="2808249" y="1311379"/>
            <a:ext cx="2065739" cy="4325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descr="C:\Users\404134530\Desktop\پرونده های پاوایی\siavash\6.jpg">
            <a:extLst>
              <a:ext uri="{FF2B5EF4-FFF2-40B4-BE49-F238E27FC236}">
                <a16:creationId xmlns:a16="http://schemas.microsoft.com/office/drawing/2014/main" id="{6F164D06-3749-4748-86CF-7E219C62FC09}"/>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artisticLightScreen/>
                    </a14:imgEffect>
                  </a14:imgLayer>
                </a14:imgProps>
              </a:ext>
              <a:ext uri="{28A0092B-C50C-407E-A947-70E740481C1C}">
                <a14:useLocalDpi xmlns:a14="http://schemas.microsoft.com/office/drawing/2010/main"/>
              </a:ext>
            </a:extLst>
          </a:blip>
          <a:srcRect l="10098" r="5041"/>
          <a:stretch/>
        </p:blipFill>
        <p:spPr bwMode="auto">
          <a:xfrm>
            <a:off x="393027" y="2258661"/>
            <a:ext cx="2065739" cy="4369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C:\Users\404134530\Desktop\پرونده های پاوایی\siavash\16.jpg">
            <a:extLst>
              <a:ext uri="{FF2B5EF4-FFF2-40B4-BE49-F238E27FC236}">
                <a16:creationId xmlns:a16="http://schemas.microsoft.com/office/drawing/2014/main" id="{9D93DB7A-3C6D-4D7E-A4CE-29950525922C}"/>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artisticLightScreen/>
                    </a14:imgEffect>
                  </a14:imgLayer>
                </a14:imgProps>
              </a:ext>
              <a:ext uri="{28A0092B-C50C-407E-A947-70E740481C1C}">
                <a14:useLocalDpi xmlns:a14="http://schemas.microsoft.com/office/drawing/2010/main"/>
              </a:ext>
            </a:extLst>
          </a:blip>
          <a:srcRect l="12844" r="2727" b="1745"/>
          <a:stretch/>
        </p:blipFill>
        <p:spPr bwMode="auto">
          <a:xfrm>
            <a:off x="5223471" y="295423"/>
            <a:ext cx="2286000" cy="4369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624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12F37"/>
            </a:gs>
            <a:gs pos="100000">
              <a:schemeClr val="tx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0EC66F-0D15-4FAD-BB5F-D4FBC1FBBC13}"/>
              </a:ext>
            </a:extLst>
          </p:cNvPr>
          <p:cNvPicPr>
            <a:picLocks noChangeAspect="1"/>
          </p:cNvPicPr>
          <p:nvPr/>
        </p:nvPicPr>
        <p:blipFill rotWithShape="1">
          <a:blip r:embed="rId2">
            <a:extLst>
              <a:ext uri="{28A0092B-C50C-407E-A947-70E740481C1C}">
                <a14:useLocalDpi xmlns:a14="http://schemas.microsoft.com/office/drawing/2010/main"/>
              </a:ext>
            </a:extLst>
          </a:blip>
          <a:srcRect l="21269" t="6848" r="18212" b="19569"/>
          <a:stretch/>
        </p:blipFill>
        <p:spPr>
          <a:xfrm>
            <a:off x="8607376" y="217390"/>
            <a:ext cx="3352800" cy="6296097"/>
          </a:xfrm>
          <a:prstGeom prst="rect">
            <a:avLst/>
          </a:prstGeom>
          <a:noFill/>
          <a:ln>
            <a:noFill/>
          </a:ln>
        </p:spPr>
      </p:pic>
      <p:sp>
        <p:nvSpPr>
          <p:cNvPr id="4" name="Content Placeholder 2">
            <a:extLst>
              <a:ext uri="{FF2B5EF4-FFF2-40B4-BE49-F238E27FC236}">
                <a16:creationId xmlns:a16="http://schemas.microsoft.com/office/drawing/2014/main" id="{74420C19-FF12-4516-BD5F-5C43AFD3F50D}"/>
              </a:ext>
            </a:extLst>
          </p:cNvPr>
          <p:cNvSpPr txBox="1">
            <a:spLocks/>
          </p:cNvSpPr>
          <p:nvPr/>
        </p:nvSpPr>
        <p:spPr>
          <a:xfrm>
            <a:off x="371161" y="3054943"/>
            <a:ext cx="8911349" cy="2210862"/>
          </a:xfrm>
          <a:prstGeom prst="rect">
            <a:avLst/>
          </a:prstGeom>
        </p:spPr>
        <p:txBody>
          <a:bodyPr>
            <a:norm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fontAlgn="base">
              <a:buFontTx/>
              <a:buNone/>
            </a:pPr>
            <a:r>
              <a:rPr lang="fa-IR" b="1" dirty="0" smtClean="0">
                <a:solidFill>
                  <a:schemeClr val="tx2"/>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۵- </a:t>
            </a:r>
            <a:r>
              <a:rPr lang="ar-SA" b="1" dirty="0">
                <a:solidFill>
                  <a:schemeClr val="tx2"/>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سوء استفاده های جنسی</a:t>
            </a:r>
            <a:endParaRPr lang="fa-IR" b="1" dirty="0">
              <a:solidFill>
                <a:schemeClr val="tx2"/>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a:p>
            <a:pPr marL="0" indent="0" algn="ctr" rtl="1" fontAlgn="base">
              <a:buFontTx/>
              <a:buNone/>
            </a:pPr>
            <a:endParaRPr lang="en-US" sz="2400" dirty="0">
              <a:solidFill>
                <a:schemeClr val="bg1"/>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191453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7BCEF0-A2F0-470E-8B08-4B207C1AC8C6}"/>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64888" y="928643"/>
            <a:ext cx="9348716" cy="3885072"/>
          </a:xfrm>
          <a:prstGeom prst="rect">
            <a:avLst/>
          </a:prstGeom>
        </p:spPr>
      </p:pic>
      <p:sp>
        <p:nvSpPr>
          <p:cNvPr id="5" name="Content Placeholder 2">
            <a:extLst>
              <a:ext uri="{FF2B5EF4-FFF2-40B4-BE49-F238E27FC236}">
                <a16:creationId xmlns:a16="http://schemas.microsoft.com/office/drawing/2014/main" id="{6A35AB5C-3984-4DC5-90A8-10521BD82A72}"/>
              </a:ext>
            </a:extLst>
          </p:cNvPr>
          <p:cNvSpPr txBox="1">
            <a:spLocks/>
          </p:cNvSpPr>
          <p:nvPr/>
        </p:nvSpPr>
        <p:spPr>
          <a:xfrm>
            <a:off x="615577" y="5451566"/>
            <a:ext cx="11176000" cy="1019078"/>
          </a:xfrm>
          <a:prstGeom prst="rect">
            <a:avLst/>
          </a:prstGeom>
        </p:spPr>
        <p:style>
          <a:lnRef idx="1">
            <a:schemeClr val="accent5"/>
          </a:lnRef>
          <a:fillRef idx="2">
            <a:schemeClr val="accent5"/>
          </a:fillRef>
          <a:effectRef idx="1">
            <a:schemeClr val="accent5"/>
          </a:effectRef>
          <a:fontRef idx="minor">
            <a:schemeClr val="dk1"/>
          </a:fontRef>
        </p:style>
        <p:txBody>
          <a:bodyPr>
            <a:no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fontAlgn="base">
              <a:lnSpc>
                <a:spcPct val="110000"/>
              </a:lnSpc>
              <a:buFontTx/>
              <a:buNone/>
            </a:pPr>
            <a:r>
              <a:rPr lang="fa-IR" sz="3600" dirty="0" smtClean="0">
                <a:latin typeface="IRANSans" panose="020B0506030804020204" pitchFamily="34" charset="-78"/>
                <a:cs typeface="IRANSans" panose="020B0506030804020204" pitchFamily="34" charset="-78"/>
              </a:rPr>
              <a:t>۶- </a:t>
            </a:r>
            <a:r>
              <a:rPr lang="fa-IR" sz="3600" dirty="0">
                <a:latin typeface="IRANSans" panose="020B0506030804020204" pitchFamily="34" charset="-78"/>
                <a:cs typeface="IRANSans" panose="020B0506030804020204" pitchFamily="34" charset="-78"/>
              </a:rPr>
              <a:t>نقض</a:t>
            </a:r>
            <a:r>
              <a:rPr lang="ar-SA" sz="3600" dirty="0">
                <a:latin typeface="IRANSans" panose="020B0506030804020204" pitchFamily="34" charset="-78"/>
                <a:cs typeface="IRANSans" panose="020B0506030804020204" pitchFamily="34" charset="-78"/>
              </a:rPr>
              <a:t> حریم </a:t>
            </a:r>
            <a:r>
              <a:rPr lang="ar-SA" sz="3600" dirty="0" smtClean="0">
                <a:latin typeface="IRANSans" panose="020B0506030804020204" pitchFamily="34" charset="-78"/>
                <a:cs typeface="IRANSans" panose="020B0506030804020204" pitchFamily="34" charset="-78"/>
              </a:rPr>
              <a:t>خصوص</a:t>
            </a:r>
            <a:r>
              <a:rPr lang="fa-IR" sz="3600" dirty="0" smtClean="0">
                <a:latin typeface="IRANSans" panose="020B0506030804020204" pitchFamily="34" charset="-78"/>
                <a:cs typeface="IRANSans" panose="020B0506030804020204" pitchFamily="34" charset="-78"/>
              </a:rPr>
              <a:t>ی</a:t>
            </a:r>
            <a:endParaRPr lang="fa-IR" dirty="0">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921019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recorder.com/getattachment/567ff2b9-6e51-437a-a48f-3bba9e68df21/b1-CTC-Data-ph02">
            <a:extLst>
              <a:ext uri="{FF2B5EF4-FFF2-40B4-BE49-F238E27FC236}">
                <a16:creationId xmlns:a16="http://schemas.microsoft.com/office/drawing/2014/main" id="{F7947EA8-19AA-4241-AA29-1070F49DE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869"/>
            <a:ext cx="12192000" cy="705886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AFE9077-8687-4706-959A-17482D8DEF7B}"/>
              </a:ext>
            </a:extLst>
          </p:cNvPr>
          <p:cNvSpPr txBox="1">
            <a:spLocks/>
          </p:cNvSpPr>
          <p:nvPr/>
        </p:nvSpPr>
        <p:spPr>
          <a:xfrm>
            <a:off x="1182980" y="2398283"/>
            <a:ext cx="9580097" cy="711153"/>
          </a:xfrm>
          <a:prstGeom prst="rect">
            <a:avLst/>
          </a:prstGeom>
          <a:solidFill>
            <a:schemeClr val="dk1">
              <a:alpha val="50000"/>
            </a:schemeClr>
          </a:solidFill>
          <a:ln>
            <a:noFill/>
          </a:ln>
          <a:effectLst>
            <a:softEdge rad="63500"/>
          </a:effectLst>
        </p:spPr>
        <p:style>
          <a:lnRef idx="0">
            <a:scrgbClr r="0" g="0" b="0"/>
          </a:lnRef>
          <a:fillRef idx="0">
            <a:scrgbClr r="0" g="0" b="0"/>
          </a:fillRef>
          <a:effectRef idx="0">
            <a:scrgbClr r="0" g="0" b="0"/>
          </a:effectRef>
          <a:fontRef idx="minor">
            <a:schemeClr val="lt1"/>
          </a:fontRef>
        </p:style>
        <p:txBody>
          <a:bodyPr anchor="ctr" anchorCtr="0">
            <a:norm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fontAlgn="base">
              <a:buFontTx/>
              <a:buNone/>
            </a:pPr>
            <a:r>
              <a:rPr lang="fa-IR" dirty="0" smtClean="0">
                <a:latin typeface="IRANSans" panose="020B0506030804020204" pitchFamily="34" charset="-78"/>
                <a:cs typeface="IRANSans" panose="020B0506030804020204" pitchFamily="34" charset="-78"/>
              </a:rPr>
              <a:t>۷- </a:t>
            </a:r>
            <a:r>
              <a:rPr lang="fa-IR" dirty="0">
                <a:latin typeface="IRANSans" panose="020B0506030804020204" pitchFamily="34" charset="-78"/>
                <a:cs typeface="IRANSans" panose="020B0506030804020204" pitchFamily="34" charset="-78"/>
              </a:rPr>
              <a:t>تحریک به ا</a:t>
            </a:r>
            <a:r>
              <a:rPr lang="ar-SA" dirty="0">
                <a:latin typeface="IRANSans" panose="020B0506030804020204" pitchFamily="34" charset="-78"/>
                <a:cs typeface="IRANSans" panose="020B0506030804020204" pitchFamily="34" charset="-78"/>
              </a:rPr>
              <a:t>ستفاده از الکل، سیگار و مواد مخدر</a:t>
            </a:r>
            <a:endParaRPr lang="en-US" dirty="0">
              <a:latin typeface="IRANSans" panose="020B0506030804020204" pitchFamily="34" charset="-78"/>
              <a:cs typeface="IRANSans" panose="020B0506030804020204" pitchFamily="34" charset="-78"/>
            </a:endParaRPr>
          </a:p>
        </p:txBody>
      </p:sp>
      <p:sp>
        <p:nvSpPr>
          <p:cNvPr id="6" name="Content Placeholder 2">
            <a:extLst>
              <a:ext uri="{FF2B5EF4-FFF2-40B4-BE49-F238E27FC236}">
                <a16:creationId xmlns:a16="http://schemas.microsoft.com/office/drawing/2014/main" id="{877A20D4-26ED-4EC1-B58A-E84C56FE0ACA}"/>
              </a:ext>
            </a:extLst>
          </p:cNvPr>
          <p:cNvSpPr txBox="1">
            <a:spLocks/>
          </p:cNvSpPr>
          <p:nvPr/>
        </p:nvSpPr>
        <p:spPr>
          <a:xfrm>
            <a:off x="235527" y="4889189"/>
            <a:ext cx="11720945" cy="1808187"/>
          </a:xfrm>
          <a:prstGeom prst="rect">
            <a:avLst/>
          </a:prstGeom>
          <a:solidFill>
            <a:schemeClr val="tx1">
              <a:lumMod val="75000"/>
              <a:alpha val="58000"/>
            </a:schemeClr>
          </a:solidFill>
        </p:spPr>
        <p:txBody>
          <a:bodyPr vert="horz" wrap="square" lIns="0" tIns="0" rIns="0" bIns="0" rtlCol="0">
            <a:spAutoFit/>
          </a:bodyPr>
          <a:lstStyle>
            <a:lvl1pPr marL="396875" indent="-396875" algn="r" defTabSz="914363" rtl="1" eaLnBrk="1" latinLnBrk="0" hangingPunct="1">
              <a:lnSpc>
                <a:spcPct val="90000"/>
              </a:lnSpc>
              <a:spcBef>
                <a:spcPct val="20000"/>
              </a:spcBef>
              <a:buFontTx/>
              <a:buBlip>
                <a:blip r:embed="rId3"/>
              </a:buBlip>
              <a:defRPr sz="3200" kern="1200">
                <a:solidFill>
                  <a:schemeClr val="bg1"/>
                </a:solidFill>
                <a:latin typeface="+mn-lt"/>
                <a:ea typeface="+mn-ea"/>
                <a:cs typeface="B Yekan" panose="00000400000000000000" pitchFamily="2" charset="-78"/>
              </a:defRPr>
            </a:lvl1pPr>
            <a:lvl2pPr marL="914400" indent="-396875" algn="r" defTabSz="914363" rtl="1" eaLnBrk="1" latinLnBrk="0" hangingPunct="1">
              <a:lnSpc>
                <a:spcPct val="90000"/>
              </a:lnSpc>
              <a:spcBef>
                <a:spcPct val="20000"/>
              </a:spcBef>
              <a:buFontTx/>
              <a:buBlip>
                <a:blip r:embed="rId4"/>
              </a:buBlip>
              <a:defRPr sz="2800" kern="1200">
                <a:solidFill>
                  <a:schemeClr val="bg1"/>
                </a:solidFill>
                <a:latin typeface="+mn-lt"/>
                <a:ea typeface="+mn-ea"/>
                <a:cs typeface="B Yekan" panose="00000400000000000000" pitchFamily="2" charset="-78"/>
              </a:defRPr>
            </a:lvl2pPr>
            <a:lvl3pPr marL="1258888" indent="-344488"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3pPr>
            <a:lvl4pPr marL="1604963" indent="-346075"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4pPr>
            <a:lvl5pPr marL="1941513" indent="-336550"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Tx/>
              <a:buNone/>
            </a:pPr>
            <a:r>
              <a:rPr lang="fa-IR" sz="2000" dirty="0">
                <a:latin typeface="IRANSans" panose="020B0506030804020204" pitchFamily="34" charset="-78"/>
                <a:cs typeface="IRANSans" panose="020B0506030804020204" pitchFamily="34" charset="-78"/>
              </a:rPr>
              <a:t>دانشمندان مرکز ملی اعتیاد و سوء مصرف مواد مخدر در دانشگاه کلمبیا با تحقیق بر روی بیش از ۲۰۰۰نوجوان بین ۱۲ تا ۱۷ سال دریافتند، آنهایی  که روزانه مدتی را در شبکه‎های اجتماعی اینترنتی می‎گذرانند ۵ برابر بیشتر از افراد دیگر احتمال روی آوردن به اعتیاد دارند. همچنین این افراد سه برابر بیش از دیگران احتمال مصرف الکل دارند. احتمال سیگاری شدن این افراد هم دو برابر بیشتر از بقیه است.</a:t>
            </a:r>
            <a:endParaRPr lang="en-US" sz="2000" dirty="0">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08861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mages.gulfnews.com/polopoly-images/2018/5/21/1.2224804_294200496.jpg">
            <a:extLst>
              <a:ext uri="{FF2B5EF4-FFF2-40B4-BE49-F238E27FC236}">
                <a16:creationId xmlns:a16="http://schemas.microsoft.com/office/drawing/2014/main" id="{C4D9783A-2F4B-48F0-BE9A-933E4B577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24599"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D4D19CE7-9665-44EA-800A-E924F145A145}"/>
              </a:ext>
            </a:extLst>
          </p:cNvPr>
          <p:cNvSpPr txBox="1">
            <a:spLocks/>
          </p:cNvSpPr>
          <p:nvPr/>
        </p:nvSpPr>
        <p:spPr>
          <a:xfrm>
            <a:off x="5886632" y="2979572"/>
            <a:ext cx="4731657" cy="660009"/>
          </a:xfrm>
          <a:prstGeom prst="rect">
            <a:avLst/>
          </a:prstGeom>
        </p:spPr>
        <p:txBody>
          <a:bodyPr anchor="ctr" anchorCtr="0">
            <a:norm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fontAlgn="base">
              <a:buFontTx/>
              <a:buNone/>
            </a:pPr>
            <a:r>
              <a:rPr lang="fa-IR" dirty="0" smtClean="0">
                <a:latin typeface="IRANSans" panose="020B0506030804020204" pitchFamily="34" charset="-78"/>
                <a:cs typeface="IRANSans" panose="020B0506030804020204" pitchFamily="34" charset="-78"/>
              </a:rPr>
              <a:t>۸- </a:t>
            </a:r>
            <a:r>
              <a:rPr lang="ar-SA" dirty="0">
                <a:latin typeface="IRANSans" panose="020B0506030804020204" pitchFamily="34" charset="-78"/>
                <a:cs typeface="IRANSans" panose="020B0506030804020204" pitchFamily="34" charset="-78"/>
              </a:rPr>
              <a:t>پیام های آزاردهنده</a:t>
            </a:r>
            <a:endParaRPr lang="en-US" dirty="0">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1616565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A1C61C-E514-491D-A995-0EAB2C0F216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A188804A-3EFB-466B-ADB3-58EC254F5D79}"/>
              </a:ext>
            </a:extLst>
          </p:cNvPr>
          <p:cNvSpPr txBox="1">
            <a:spLocks/>
          </p:cNvSpPr>
          <p:nvPr/>
        </p:nvSpPr>
        <p:spPr>
          <a:xfrm>
            <a:off x="194425" y="5686209"/>
            <a:ext cx="11176000" cy="751765"/>
          </a:xfrm>
          <a:prstGeom prst="rect">
            <a:avLst/>
          </a:prstGeom>
        </p:spPr>
        <p:txBody>
          <a:bodyPr>
            <a:norm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fontAlgn="base">
              <a:buFontTx/>
              <a:buNone/>
            </a:pPr>
            <a:r>
              <a:rPr lang="fa-IR" sz="2800" b="1" dirty="0" smtClean="0">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۹- </a:t>
            </a:r>
            <a:r>
              <a:rPr lang="ar-SA" sz="2800" b="1" dirty="0">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تحلیل </a:t>
            </a:r>
            <a:r>
              <a:rPr lang="ar-SA" sz="2800" b="1" dirty="0" smtClean="0">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استعدادها</a:t>
            </a:r>
            <a:r>
              <a:rPr lang="fa-IR" sz="2800" b="1" dirty="0" smtClean="0">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 کاهش </a:t>
            </a:r>
            <a:r>
              <a:rPr lang="fa-IR" sz="2800" b="1" dirty="0" smtClean="0">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انگیزه ها و نا امیدی به آینده</a:t>
            </a:r>
            <a:endParaRPr lang="fa-IR" sz="2800" b="1" dirty="0">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54293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2" name="Picture 3" descr="http://www.vancouversun.com/cms/binary/10735941.jpg">
            <a:extLst>
              <a:ext uri="{FF2B5EF4-FFF2-40B4-BE49-F238E27FC236}">
                <a16:creationId xmlns:a16="http://schemas.microsoft.com/office/drawing/2014/main" id="{F61F09B3-838C-4E61-A694-7832F9FCB2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738"/>
          <a:stretch/>
        </p:blipFill>
        <p:spPr bwMode="auto">
          <a:xfrm>
            <a:off x="0" y="0"/>
            <a:ext cx="4842149"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5" descr="http://www.vancouversun.com/news/cms/binary/10735943.jpg?size=640x420">
            <a:extLst>
              <a:ext uri="{FF2B5EF4-FFF2-40B4-BE49-F238E27FC236}">
                <a16:creationId xmlns:a16="http://schemas.microsoft.com/office/drawing/2014/main" id="{2D3858B9-7BAA-45A2-910B-351B0BF955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930"/>
          <a:stretch/>
        </p:blipFill>
        <p:spPr bwMode="auto">
          <a:xfrm>
            <a:off x="7176655" y="62345"/>
            <a:ext cx="5015345"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19A25748-E92E-4099-9EB5-95BE6446E6F6}"/>
              </a:ext>
            </a:extLst>
          </p:cNvPr>
          <p:cNvSpPr txBox="1">
            <a:spLocks/>
          </p:cNvSpPr>
          <p:nvPr/>
        </p:nvSpPr>
        <p:spPr>
          <a:xfrm>
            <a:off x="3799840" y="2373398"/>
            <a:ext cx="4731657" cy="660009"/>
          </a:xfrm>
          <a:prstGeom prst="rect">
            <a:avLst/>
          </a:prstGeom>
        </p:spPr>
        <p:txBody>
          <a:bodyPr anchor="ctr" anchorCtr="0">
            <a:normAutofit/>
          </a:bodyPr>
          <a:lstStyle>
            <a:lvl1pPr marL="396875" indent="-396875" algn="l" defTabSz="914363" rtl="0" eaLnBrk="1" latinLnBrk="0" hangingPunct="1">
              <a:lnSpc>
                <a:spcPct val="90000"/>
              </a:lnSpc>
              <a:spcBef>
                <a:spcPct val="20000"/>
              </a:spcBef>
              <a:buFontTx/>
              <a:buBlip>
                <a:blip r:embed="rId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fontAlgn="base">
              <a:buFontTx/>
              <a:buNone/>
            </a:pPr>
            <a:r>
              <a:rPr lang="fa-IR" b="1" dirty="0" smtClean="0">
                <a:ln>
                  <a:solidFill>
                    <a:schemeClr val="bg1">
                      <a:lumMod val="95000"/>
                      <a:lumOff val="5000"/>
                    </a:schemeClr>
                  </a:solidFill>
                </a:ln>
                <a:latin typeface="IRANSans" panose="020B0506030804020204" pitchFamily="34" charset="-78"/>
                <a:cs typeface="IRANSans" panose="020B0506030804020204" pitchFamily="34" charset="-78"/>
              </a:rPr>
              <a:t>۱۰- </a:t>
            </a:r>
            <a:r>
              <a:rPr lang="fa-IR" b="1" dirty="0">
                <a:ln>
                  <a:solidFill>
                    <a:schemeClr val="bg1">
                      <a:lumMod val="95000"/>
                      <a:lumOff val="5000"/>
                    </a:schemeClr>
                  </a:solidFill>
                </a:ln>
                <a:latin typeface="IRANSans" panose="020B0506030804020204" pitchFamily="34" charset="-78"/>
                <a:cs typeface="IRANSans" panose="020B0506030804020204" pitchFamily="34" charset="-78"/>
              </a:rPr>
              <a:t>درندگان سایبری</a:t>
            </a:r>
          </a:p>
        </p:txBody>
      </p:sp>
      <p:sp>
        <p:nvSpPr>
          <p:cNvPr id="7" name="Rectangle 6">
            <a:extLst>
              <a:ext uri="{FF2B5EF4-FFF2-40B4-BE49-F238E27FC236}">
                <a16:creationId xmlns:a16="http://schemas.microsoft.com/office/drawing/2014/main" id="{CF557B6C-0891-4DB9-833E-0868541E31B3}"/>
              </a:ext>
            </a:extLst>
          </p:cNvPr>
          <p:cNvSpPr/>
          <p:nvPr/>
        </p:nvSpPr>
        <p:spPr>
          <a:xfrm>
            <a:off x="4620240" y="3684690"/>
            <a:ext cx="2778325" cy="523220"/>
          </a:xfrm>
          <a:prstGeom prst="rect">
            <a:avLst/>
          </a:prstGeom>
        </p:spPr>
        <p:txBody>
          <a:bodyPr wrap="none">
            <a:spAutoFit/>
          </a:bodyPr>
          <a:lstStyle/>
          <a:p>
            <a:pPr lvl="0" algn="ctr" rtl="1" fontAlgn="base"/>
            <a:r>
              <a:rPr lang="en-US" sz="2800" dirty="0">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Cyber Predators</a:t>
            </a:r>
          </a:p>
        </p:txBody>
      </p:sp>
    </p:spTree>
    <p:extLst>
      <p:ext uri="{BB962C8B-B14F-4D97-AF65-F5344CB8AC3E}">
        <p14:creationId xmlns:p14="http://schemas.microsoft.com/office/powerpoint/2010/main" val="393603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9732F8-D791-455A-9308-20DF79905A90}"/>
              </a:ext>
            </a:extLst>
          </p:cNvPr>
          <p:cNvSpPr txBox="1">
            <a:spLocks/>
          </p:cNvSpPr>
          <p:nvPr/>
        </p:nvSpPr>
        <p:spPr>
          <a:xfrm>
            <a:off x="3414157" y="5223125"/>
            <a:ext cx="6252358" cy="660009"/>
          </a:xfrm>
          <a:prstGeom prst="rect">
            <a:avLst/>
          </a:prstGeom>
        </p:spPr>
        <p:txBody>
          <a:bodyPr anchor="ctr" anchorCtr="0">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fontAlgn="base">
              <a:buFontTx/>
              <a:buNone/>
            </a:pPr>
            <a:r>
              <a:rPr lang="fa-IR" sz="4000" b="1" dirty="0" smtClean="0">
                <a:ln>
                  <a:solidFill>
                    <a:srgbClr val="FFFF43"/>
                  </a:solidFill>
                </a:ln>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۱۱- </a:t>
            </a:r>
            <a:r>
              <a:rPr lang="fa-IR" sz="4000" b="1" dirty="0">
                <a:ln>
                  <a:solidFill>
                    <a:srgbClr val="FFFF43"/>
                  </a:solidFill>
                </a:ln>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کلاهبرداری های مالی</a:t>
            </a:r>
          </a:p>
        </p:txBody>
      </p:sp>
      <p:sp>
        <p:nvSpPr>
          <p:cNvPr id="5" name="Rectangle 4">
            <a:extLst>
              <a:ext uri="{FF2B5EF4-FFF2-40B4-BE49-F238E27FC236}">
                <a16:creationId xmlns:a16="http://schemas.microsoft.com/office/drawing/2014/main" id="{BDD07A81-A72E-4078-AA20-433A942F9EDA}"/>
              </a:ext>
            </a:extLst>
          </p:cNvPr>
          <p:cNvSpPr/>
          <p:nvPr/>
        </p:nvSpPr>
        <p:spPr>
          <a:xfrm>
            <a:off x="4544761" y="2294485"/>
            <a:ext cx="2406428" cy="461665"/>
          </a:xfrm>
          <a:prstGeom prst="rect">
            <a:avLst/>
          </a:prstGeom>
        </p:spPr>
        <p:txBody>
          <a:bodyPr wrap="none">
            <a:spAutoFit/>
          </a:bodyPr>
          <a:lstStyle/>
          <a:p>
            <a:pPr lvl="0" fontAlgn="base"/>
            <a:r>
              <a:rPr lang="en-US" sz="2400" dirty="0">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Cyber Predators</a:t>
            </a:r>
          </a:p>
        </p:txBody>
      </p:sp>
      <p:pic>
        <p:nvPicPr>
          <p:cNvPr id="6" name="Picture 2" descr="https://gdprinformer.com/wp-content/uploads/2017/09/fraud-laptop.jpg">
            <a:extLst>
              <a:ext uri="{FF2B5EF4-FFF2-40B4-BE49-F238E27FC236}">
                <a16:creationId xmlns:a16="http://schemas.microsoft.com/office/drawing/2014/main" id="{58014B36-F9E7-4D67-90B3-6AD82F89B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2374"/>
            <a:ext cx="8645236" cy="45997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62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505576-0CB6-4767-9E1E-9F927A4E6807}"/>
              </a:ext>
            </a:extLst>
          </p:cNvPr>
          <p:cNvSpPr txBox="1">
            <a:spLocks/>
          </p:cNvSpPr>
          <p:nvPr/>
        </p:nvSpPr>
        <p:spPr>
          <a:xfrm>
            <a:off x="1577009" y="538729"/>
            <a:ext cx="9272104" cy="664797"/>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rtl="1"/>
            <a:r>
              <a:rPr lang="fa-IR" dirty="0">
                <a:latin typeface="IRANSans" panose="020B0506030804020204" pitchFamily="34" charset="-78"/>
                <a:cs typeface="IRANSans" panose="020B0506030804020204" pitchFamily="34" charset="-78"/>
              </a:rPr>
              <a:t>مقدمه</a:t>
            </a:r>
            <a:endParaRPr lang="en-US" dirty="0">
              <a:latin typeface="IRANSans" panose="020B0506030804020204" pitchFamily="34" charset="-78"/>
              <a:cs typeface="IRANSans" panose="020B0506030804020204" pitchFamily="34" charset="-78"/>
            </a:endParaRPr>
          </a:p>
        </p:txBody>
      </p:sp>
      <p:sp>
        <p:nvSpPr>
          <p:cNvPr id="7" name="Content Placeholder 2">
            <a:extLst>
              <a:ext uri="{FF2B5EF4-FFF2-40B4-BE49-F238E27FC236}">
                <a16:creationId xmlns:a16="http://schemas.microsoft.com/office/drawing/2014/main" id="{038DE174-0B47-4AA2-A802-C9CF7E9FDB67}"/>
              </a:ext>
            </a:extLst>
          </p:cNvPr>
          <p:cNvSpPr txBox="1">
            <a:spLocks/>
          </p:cNvSpPr>
          <p:nvPr/>
        </p:nvSpPr>
        <p:spPr>
          <a:xfrm>
            <a:off x="6436544" y="1811513"/>
            <a:ext cx="5541616" cy="4259598"/>
          </a:xfrm>
          <a:prstGeom prst="rect">
            <a:avLst/>
          </a:prstGeom>
          <a:ln>
            <a:solidFill>
              <a:srgbClr val="303030"/>
            </a:solidFill>
          </a:ln>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rtl="1">
              <a:lnSpc>
                <a:spcPct val="150000"/>
              </a:lnSpc>
            </a:pPr>
            <a:r>
              <a:rPr lang="fa-IR" sz="1800" dirty="0">
                <a:solidFill>
                  <a:schemeClr val="tx1"/>
                </a:solidFill>
                <a:latin typeface="IRANSans" panose="020B0506030804020204" pitchFamily="34" charset="-78"/>
                <a:cs typeface="IRANSans" panose="020B0506030804020204" pitchFamily="34" charset="-78"/>
              </a:rPr>
              <a:t>در سالهای اخیر دانش </a:t>
            </a:r>
            <a:r>
              <a:rPr lang="fa-IR" sz="1800" dirty="0" smtClean="0">
                <a:solidFill>
                  <a:schemeClr val="tx1"/>
                </a:solidFill>
                <a:latin typeface="IRANSans" panose="020B0506030804020204" pitchFamily="34" charset="-78"/>
                <a:cs typeface="IRANSans" panose="020B0506030804020204" pitchFamily="34" charset="-78"/>
              </a:rPr>
              <a:t>آموزان به دلایل بسیار </a:t>
            </a:r>
            <a:r>
              <a:rPr lang="fa-IR" sz="1800" dirty="0">
                <a:solidFill>
                  <a:schemeClr val="tx1"/>
                </a:solidFill>
                <a:latin typeface="IRANSans" panose="020B0506030804020204" pitchFamily="34" charset="-78"/>
                <a:cs typeface="IRANSans" panose="020B0506030804020204" pitchFamily="34" charset="-78"/>
              </a:rPr>
              <a:t>از فضای مجازی استفاده بی‌رویه می کنند و همین موضوع منجر به </a:t>
            </a:r>
            <a:r>
              <a:rPr lang="fa-IR" sz="1800" dirty="0">
                <a:solidFill>
                  <a:srgbClr val="FF0000"/>
                </a:solidFill>
                <a:latin typeface="IRANSans" panose="020B0506030804020204" pitchFamily="34" charset="-78"/>
                <a:cs typeface="IRANSans" panose="020B0506030804020204" pitchFamily="34" charset="-78"/>
              </a:rPr>
              <a:t>انزوای دانش آموزان </a:t>
            </a:r>
            <a:r>
              <a:rPr lang="fa-IR" sz="1800" dirty="0">
                <a:solidFill>
                  <a:schemeClr val="tx1"/>
                </a:solidFill>
                <a:latin typeface="IRANSans" panose="020B0506030804020204" pitchFamily="34" charset="-78"/>
                <a:cs typeface="IRANSans" panose="020B0506030804020204" pitchFamily="34" charset="-78"/>
              </a:rPr>
              <a:t>شده است. </a:t>
            </a:r>
            <a:endParaRPr lang="fa-IR" sz="1800" dirty="0" smtClean="0">
              <a:solidFill>
                <a:schemeClr val="tx1"/>
              </a:solidFill>
              <a:latin typeface="IRANSans" panose="020B0506030804020204" pitchFamily="34" charset="-78"/>
              <a:cs typeface="IRANSans" panose="020B0506030804020204" pitchFamily="34" charset="-78"/>
            </a:endParaRPr>
          </a:p>
          <a:p>
            <a:pPr algn="just" rtl="1">
              <a:lnSpc>
                <a:spcPct val="150000"/>
              </a:lnSpc>
            </a:pPr>
            <a:r>
              <a:rPr lang="fa-IR" sz="1800" dirty="0" smtClean="0">
                <a:solidFill>
                  <a:schemeClr val="tx1"/>
                </a:solidFill>
                <a:latin typeface="IRANSans" panose="020B0506030804020204" pitchFamily="34" charset="-78"/>
                <a:cs typeface="IRANSans" panose="020B0506030804020204" pitchFamily="34" charset="-78"/>
              </a:rPr>
              <a:t>این </a:t>
            </a:r>
            <a:r>
              <a:rPr lang="fa-IR" sz="1800" dirty="0">
                <a:solidFill>
                  <a:schemeClr val="tx1"/>
                </a:solidFill>
                <a:latin typeface="IRANSans" panose="020B0506030804020204" pitchFamily="34" charset="-78"/>
                <a:cs typeface="IRANSans" panose="020B0506030804020204" pitchFamily="34" charset="-78"/>
              </a:rPr>
              <a:t>هویت کاذب و زودگذر تصویری غیرواقعی برای افراد ایجاد می کند و منجر به این می شود که افراد دائما در تلاش و تکاپو برای حضور بیشتر در شبکه های اجتماعی همچون</a:t>
            </a:r>
            <a:r>
              <a:rPr lang="en-US" sz="1800" dirty="0">
                <a:solidFill>
                  <a:schemeClr val="tx1"/>
                </a:solidFill>
                <a:latin typeface="IRANSans" panose="020B0506030804020204" pitchFamily="34" charset="-78"/>
                <a:cs typeface="IRANSans" panose="020B0506030804020204" pitchFamily="34" charset="-78"/>
              </a:rPr>
              <a:t> </a:t>
            </a:r>
            <a:r>
              <a:rPr lang="fa-IR" sz="1800" dirty="0" err="1">
                <a:solidFill>
                  <a:schemeClr val="tx1"/>
                </a:solidFill>
                <a:latin typeface="IRANSans" panose="020B0506030804020204" pitchFamily="34" charset="-78"/>
                <a:cs typeface="IRANSans" panose="020B0506030804020204" pitchFamily="34" charset="-78"/>
              </a:rPr>
              <a:t>اینستاگرام</a:t>
            </a:r>
            <a:r>
              <a:rPr lang="fa-IR" sz="1800" dirty="0">
                <a:solidFill>
                  <a:schemeClr val="tx1"/>
                </a:solidFill>
                <a:latin typeface="IRANSans" panose="020B0506030804020204" pitchFamily="34" charset="-78"/>
                <a:cs typeface="IRANSans" panose="020B0506030804020204" pitchFamily="34" charset="-78"/>
              </a:rPr>
              <a:t>، </a:t>
            </a:r>
            <a:r>
              <a:rPr lang="fa-IR" sz="1800" dirty="0" err="1">
                <a:solidFill>
                  <a:schemeClr val="tx1"/>
                </a:solidFill>
                <a:latin typeface="IRANSans" panose="020B0506030804020204" pitchFamily="34" charset="-78"/>
                <a:cs typeface="IRANSans" panose="020B0506030804020204" pitchFamily="34" charset="-78"/>
              </a:rPr>
              <a:t>تلگرام</a:t>
            </a:r>
            <a:r>
              <a:rPr lang="fa-IR" sz="1800" dirty="0">
                <a:solidFill>
                  <a:schemeClr val="tx1"/>
                </a:solidFill>
                <a:latin typeface="IRANSans" panose="020B0506030804020204" pitchFamily="34" charset="-78"/>
                <a:cs typeface="IRANSans" panose="020B0506030804020204" pitchFamily="34" charset="-78"/>
              </a:rPr>
              <a:t> و… شوند؛ چراکه در فضای مجازی بیش از آنکه هویت برای فرد مطرح باشد، دانش آموز سعی در ارائه افکار و علایق و اندیشه های خود دارد که این خود بسیار خطرناک است.</a:t>
            </a:r>
            <a:endParaRPr lang="en-US" sz="1800" dirty="0">
              <a:solidFill>
                <a:schemeClr val="tx1"/>
              </a:solidFill>
              <a:latin typeface="IRANSans" panose="020B0506030804020204" pitchFamily="34" charset="-78"/>
              <a:cs typeface="IRANSans" panose="020B0506030804020204" pitchFamily="34" charset="-78"/>
            </a:endParaRPr>
          </a:p>
        </p:txBody>
      </p:sp>
      <p:pic>
        <p:nvPicPr>
          <p:cNvPr id="8" name="Picture 4" descr="https://cdn.isna.ir/d/2018/07/13/3/57709052.jpg">
            <a:extLst>
              <a:ext uri="{FF2B5EF4-FFF2-40B4-BE49-F238E27FC236}">
                <a16:creationId xmlns:a16="http://schemas.microsoft.com/office/drawing/2014/main" id="{99FA04E6-D249-4DBD-9791-B139DEA72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54" y="1203527"/>
            <a:ext cx="6096000" cy="5475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47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29D6C4-4EF8-45D0-99B1-B2BE13A97371}"/>
              </a:ext>
            </a:extLst>
          </p:cNvPr>
          <p:cNvPicPr>
            <a:picLocks noChangeAspect="1"/>
          </p:cNvPicPr>
          <p:nvPr/>
        </p:nvPicPr>
        <p:blipFill rotWithShape="1">
          <a:blip r:embed="rId2"/>
          <a:srcRect l="60073" b="77311"/>
          <a:stretch/>
        </p:blipFill>
        <p:spPr>
          <a:xfrm>
            <a:off x="0" y="0"/>
            <a:ext cx="12192000" cy="6858000"/>
          </a:xfrm>
          <a:prstGeom prst="rect">
            <a:avLst/>
          </a:prstGeom>
        </p:spPr>
      </p:pic>
      <p:sp>
        <p:nvSpPr>
          <p:cNvPr id="2" name="Title 1"/>
          <p:cNvSpPr>
            <a:spLocks noGrp="1"/>
          </p:cNvSpPr>
          <p:nvPr>
            <p:ph type="title"/>
          </p:nvPr>
        </p:nvSpPr>
        <p:spPr>
          <a:xfrm>
            <a:off x="838200" y="661412"/>
            <a:ext cx="10515600" cy="1088880"/>
          </a:xfrm>
        </p:spPr>
        <p:txBody>
          <a:bodyPr>
            <a:normAutofit/>
          </a:bodyPr>
          <a:lstStyle/>
          <a:p>
            <a:pPr algn="ctr" rtl="1"/>
            <a:r>
              <a:rPr lang="fa-IR" sz="3600" b="1" dirty="0">
                <a:latin typeface="IRANSans" panose="020B0506030804020204" pitchFamily="34" charset="-78"/>
                <a:cs typeface="IRANSans" panose="020B0506030804020204" pitchFamily="34" charset="-78"/>
              </a:rPr>
              <a:t>آثار فضای مجازی بر کودکان و نوجوانان</a:t>
            </a:r>
            <a:endPar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RANSans" panose="020B0506030804020204" pitchFamily="34" charset="-78"/>
              <a:cs typeface="IRANSans" panose="020B0506030804020204" pitchFamily="34" charset="-78"/>
            </a:endParaRPr>
          </a:p>
        </p:txBody>
      </p:sp>
      <p:sp>
        <p:nvSpPr>
          <p:cNvPr id="3" name="Text Placeholder 2"/>
          <p:cNvSpPr>
            <a:spLocks noGrp="1"/>
          </p:cNvSpPr>
          <p:nvPr>
            <p:ph type="body" idx="1"/>
          </p:nvPr>
        </p:nvSpPr>
        <p:spPr>
          <a:xfrm>
            <a:off x="7409328" y="4589463"/>
            <a:ext cx="3938121" cy="818429"/>
          </a:xfrm>
        </p:spPr>
        <p:txBody>
          <a:bodyPr>
            <a:normAutofit/>
          </a:bodyPr>
          <a:lstStyle/>
          <a:p>
            <a:pPr algn="ctr" rtl="1"/>
            <a:r>
              <a:rPr lang="fa-IR" b="1" dirty="0">
                <a:solidFill>
                  <a:srgbClr val="FF0000"/>
                </a:solidFill>
                <a:latin typeface="IRANSans" panose="020B0506030804020204" pitchFamily="34" charset="-78"/>
                <a:cs typeface="IRANSans" panose="020B0506030804020204" pitchFamily="34" charset="-78"/>
              </a:rPr>
              <a:t>بخش</a:t>
            </a:r>
            <a:r>
              <a:rPr lang="fa-IR" dirty="0">
                <a:solidFill>
                  <a:srgbClr val="FF0000"/>
                </a:solidFill>
                <a:latin typeface="IRANSans" panose="020B0506030804020204" pitchFamily="34" charset="-78"/>
                <a:cs typeface="IRANSans" panose="020B0506030804020204" pitchFamily="34" charset="-78"/>
              </a:rPr>
              <a:t> </a:t>
            </a:r>
            <a:r>
              <a:rPr lang="fa-IR" b="1" dirty="0">
                <a:solidFill>
                  <a:srgbClr val="FF0000"/>
                </a:solidFill>
                <a:latin typeface="IRANSans" panose="020B0506030804020204" pitchFamily="34" charset="-78"/>
                <a:cs typeface="IRANSans" panose="020B0506030804020204" pitchFamily="34" charset="-78"/>
              </a:rPr>
              <a:t>چهارم</a:t>
            </a:r>
            <a:endParaRPr lang="en-US" b="1" dirty="0">
              <a:solidFill>
                <a:srgbClr val="FF0000"/>
              </a:solidFill>
              <a:latin typeface="IRANSans" panose="020B0506030804020204" pitchFamily="34" charset="-78"/>
              <a:cs typeface="IRANSans" panose="020B0506030804020204" pitchFamily="34" charset="-78"/>
            </a:endParaRPr>
          </a:p>
        </p:txBody>
      </p:sp>
      <p:pic>
        <p:nvPicPr>
          <p:cNvPr id="4" name="Picture 3">
            <a:extLst>
              <a:ext uri="{FF2B5EF4-FFF2-40B4-BE49-F238E27FC236}">
                <a16:creationId xmlns:a16="http://schemas.microsoft.com/office/drawing/2014/main" id="{7F1EBF2F-B75F-4B7B-8376-CE38FC350FB9}"/>
              </a:ext>
            </a:extLst>
          </p:cNvPr>
          <p:cNvPicPr>
            <a:picLocks noChangeAspect="1"/>
          </p:cNvPicPr>
          <p:nvPr/>
        </p:nvPicPr>
        <p:blipFill>
          <a:blip r:embed="rId2"/>
          <a:stretch>
            <a:fillRect/>
          </a:stretch>
        </p:blipFill>
        <p:spPr>
          <a:xfrm>
            <a:off x="107575" y="2464491"/>
            <a:ext cx="8095129" cy="4249943"/>
          </a:xfrm>
          <a:prstGeom prst="rect">
            <a:avLst/>
          </a:prstGeom>
        </p:spPr>
      </p:pic>
    </p:spTree>
    <p:extLst>
      <p:ext uri="{BB962C8B-B14F-4D97-AF65-F5344CB8AC3E}">
        <p14:creationId xmlns:p14="http://schemas.microsoft.com/office/powerpoint/2010/main" val="4135507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netmums.com/prismic-images/c243140a6c8be05afba51946cfddefd63b8f2cca_angry-boy.jpg">
            <a:extLst>
              <a:ext uri="{FF2B5EF4-FFF2-40B4-BE49-F238E27FC236}">
                <a16:creationId xmlns:a16="http://schemas.microsoft.com/office/drawing/2014/main" id="{4BB9D2D9-8E65-4695-9F1B-5D6A9B1A7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88582" cy="54628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317BCB10-2319-4168-8D8C-35FA2164B76E}"/>
              </a:ext>
            </a:extLst>
          </p:cNvPr>
          <p:cNvSpPr txBox="1">
            <a:spLocks/>
          </p:cNvSpPr>
          <p:nvPr/>
        </p:nvSpPr>
        <p:spPr>
          <a:xfrm>
            <a:off x="8339646" y="5123260"/>
            <a:ext cx="3016331" cy="45550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fa-IR" sz="4000" b="1" dirty="0">
                <a:solidFill>
                  <a:srgbClr val="8EB1D9"/>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1- پرخاشگری</a:t>
            </a:r>
            <a:endParaRPr lang="en-US" sz="4000" b="1" dirty="0">
              <a:solidFill>
                <a:srgbClr val="8EB1D9"/>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1193693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sciencenewsforstudents.org/sites/default/files/2017/02/main/articles/860_main_bullied_girl.png">
            <a:extLst>
              <a:ext uri="{FF2B5EF4-FFF2-40B4-BE49-F238E27FC236}">
                <a16:creationId xmlns:a16="http://schemas.microsoft.com/office/drawing/2014/main" id="{6166FC67-7CCE-45BA-A3AD-493BD38C0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B0F04CE7-8DD3-4746-BE13-BF53AFEEBA00}"/>
              </a:ext>
            </a:extLst>
          </p:cNvPr>
          <p:cNvSpPr txBox="1">
            <a:spLocks/>
          </p:cNvSpPr>
          <p:nvPr/>
        </p:nvSpPr>
        <p:spPr>
          <a:xfrm>
            <a:off x="6497781" y="396056"/>
            <a:ext cx="4977361" cy="906271"/>
          </a:xfrm>
          <a:prstGeom prst="rect">
            <a:avLst/>
          </a:prstGeom>
          <a:solidFill>
            <a:schemeClr val="tx1">
              <a:alpha val="51000"/>
            </a:schemeClr>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fa-IR" sz="3600" dirty="0">
                <a:solidFill>
                  <a:srgbClr val="FF0000"/>
                </a:solidFill>
                <a:latin typeface="IRANSans" panose="020B0506030804020204" pitchFamily="34" charset="-78"/>
                <a:cs typeface="IRANSans" panose="020B0506030804020204" pitchFamily="34" charset="-78"/>
              </a:rPr>
              <a:t>2- تنهایی و انزوا</a:t>
            </a:r>
            <a:endParaRPr lang="en-US" sz="3600" dirty="0">
              <a:solidFill>
                <a:srgbClr val="FF0000"/>
              </a:solidFill>
              <a:latin typeface="IRANSans" panose="020B0506030804020204" pitchFamily="34" charset="-78"/>
              <a:cs typeface="IRANSans" panose="020B0506030804020204" pitchFamily="34" charset="-78"/>
            </a:endParaRPr>
          </a:p>
        </p:txBody>
      </p:sp>
      <p:sp>
        <p:nvSpPr>
          <p:cNvPr id="7" name="Rectangle 6">
            <a:extLst>
              <a:ext uri="{FF2B5EF4-FFF2-40B4-BE49-F238E27FC236}">
                <a16:creationId xmlns:a16="http://schemas.microsoft.com/office/drawing/2014/main" id="{0273ECFF-E3A6-46F2-8B88-67B4F80655F3}"/>
              </a:ext>
            </a:extLst>
          </p:cNvPr>
          <p:cNvSpPr/>
          <p:nvPr/>
        </p:nvSpPr>
        <p:spPr>
          <a:xfrm>
            <a:off x="709445" y="4417358"/>
            <a:ext cx="10773109" cy="2308324"/>
          </a:xfrm>
          <a:prstGeom prst="rect">
            <a:avLst/>
          </a:prstGeom>
          <a:solidFill>
            <a:schemeClr val="tx1">
              <a:alpha val="76000"/>
            </a:schemeClr>
          </a:solidFill>
        </p:spPr>
        <p:txBody>
          <a:bodyPr wrap="square">
            <a:spAutoFit/>
          </a:bodyPr>
          <a:lstStyle/>
          <a:p>
            <a:pPr algn="just" rtl="1"/>
            <a:r>
              <a:rPr lang="fa-IR" sz="2400" dirty="0" smtClean="0">
                <a:solidFill>
                  <a:schemeClr val="bg1"/>
                </a:solidFill>
                <a:latin typeface="IRANSans" panose="020B0506030804020204" pitchFamily="34" charset="-78"/>
                <a:cs typeface="IRANSans" panose="020B0506030804020204" pitchFamily="34" charset="-78"/>
              </a:rPr>
              <a:t>نتیجه تحقیقات</a:t>
            </a:r>
          </a:p>
          <a:p>
            <a:pPr algn="just" rtl="1"/>
            <a:r>
              <a:rPr lang="fa-IR" sz="2400" dirty="0" smtClean="0">
                <a:solidFill>
                  <a:schemeClr val="bg1"/>
                </a:solidFill>
                <a:latin typeface="IRANSans" panose="020B0506030804020204" pitchFamily="34" charset="-78"/>
                <a:cs typeface="IRANSans" panose="020B0506030804020204" pitchFamily="34" charset="-78"/>
              </a:rPr>
              <a:t>کسانی </a:t>
            </a:r>
            <a:r>
              <a:rPr lang="fa-IR" sz="2400" dirty="0">
                <a:solidFill>
                  <a:schemeClr val="bg1"/>
                </a:solidFill>
                <a:latin typeface="IRANSans" panose="020B0506030804020204" pitchFamily="34" charset="-78"/>
                <a:cs typeface="IRANSans" panose="020B0506030804020204" pitchFamily="34" charset="-78"/>
              </a:rPr>
              <a:t>که بیش از هفته‌ای ۵۸ بار به سراغ شبکه‌های اجتماعی می‌روند سه برابر کسانی که هفته‌ای نه بار از این شبکه ها استفاده می‌کنند احساس انزوای اجتماعی می‌کنند.</a:t>
            </a:r>
          </a:p>
          <a:p>
            <a:pPr algn="just" rtl="1"/>
            <a:r>
              <a:rPr lang="fa-IR" sz="2400" dirty="0">
                <a:solidFill>
                  <a:schemeClr val="bg1"/>
                </a:solidFill>
                <a:latin typeface="IRANSans" panose="020B0506030804020204" pitchFamily="34" charset="-78"/>
                <a:cs typeface="IRANSans" panose="020B0506030804020204" pitchFamily="34" charset="-78"/>
              </a:rPr>
              <a:t> از نظر مدت، کسانی که بیش از روزی ۱۲۱ دقیقه در شبکه‌های اجتماعی گشت می‌زنند دو برابر کسانی که کمتر از روزی نیم ساعت در این شبکه‌های وقت می گذرانند احساس انزوا می‌کنند.</a:t>
            </a:r>
            <a:endParaRPr lang="en-US" sz="2400" dirty="0">
              <a:solidFill>
                <a:schemeClr val="bg1"/>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963457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spiroadventure.com/wp-content/uploads/2016/10/frustrated-teenager.jpg">
            <a:extLst>
              <a:ext uri="{FF2B5EF4-FFF2-40B4-BE49-F238E27FC236}">
                <a16:creationId xmlns:a16="http://schemas.microsoft.com/office/drawing/2014/main" id="{60090785-7333-4E93-9709-664ADC3BA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3" y="0"/>
            <a:ext cx="1220450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20F9D9A8-7585-4596-BA9A-AAC6A9983BB5}"/>
              </a:ext>
            </a:extLst>
          </p:cNvPr>
          <p:cNvSpPr txBox="1">
            <a:spLocks/>
          </p:cNvSpPr>
          <p:nvPr/>
        </p:nvSpPr>
        <p:spPr>
          <a:xfrm>
            <a:off x="309819" y="406964"/>
            <a:ext cx="6986980" cy="455509"/>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fa-IR" sz="4800" dirty="0">
                <a:solidFill>
                  <a:srgbClr val="FFC0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3- افسردگی</a:t>
            </a:r>
          </a:p>
        </p:txBody>
      </p:sp>
      <p:sp>
        <p:nvSpPr>
          <p:cNvPr id="8" name="Content Placeholder 2">
            <a:extLst>
              <a:ext uri="{FF2B5EF4-FFF2-40B4-BE49-F238E27FC236}">
                <a16:creationId xmlns:a16="http://schemas.microsoft.com/office/drawing/2014/main" id="{468AFF99-07B4-48EA-A0B4-CB72997E31FB}"/>
              </a:ext>
            </a:extLst>
          </p:cNvPr>
          <p:cNvSpPr txBox="1">
            <a:spLocks/>
          </p:cNvSpPr>
          <p:nvPr/>
        </p:nvSpPr>
        <p:spPr>
          <a:xfrm>
            <a:off x="471055" y="1712383"/>
            <a:ext cx="5306307" cy="1538953"/>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ctr" rtl="1" fontAlgn="base">
              <a:buFont typeface="Arial" panose="020B0604020202020204" pitchFamily="34" charset="0"/>
              <a:buChar char="•"/>
            </a:pPr>
            <a:r>
              <a:rPr lang="fa-IR" sz="2400" dirty="0">
                <a:solidFill>
                  <a:schemeClr val="bg1"/>
                </a:solidFill>
                <a:latin typeface="IRANSans" panose="020B0506030804020204" pitchFamily="34" charset="-78"/>
                <a:cs typeface="IRANSans" panose="020B0506030804020204" pitchFamily="34" charset="-78"/>
              </a:rPr>
              <a:t>نارضایتی از خود</a:t>
            </a:r>
          </a:p>
          <a:p>
            <a:pPr lvl="1" algn="ctr" rtl="1" fontAlgn="base">
              <a:buFont typeface="Arial" panose="020B0604020202020204" pitchFamily="34" charset="0"/>
              <a:buChar char="•"/>
            </a:pPr>
            <a:r>
              <a:rPr lang="ar-SA" sz="2400" dirty="0">
                <a:solidFill>
                  <a:schemeClr val="bg1"/>
                </a:solidFill>
                <a:latin typeface="IRANSans" panose="020B0506030804020204" pitchFamily="34" charset="-78"/>
                <a:cs typeface="IRANSans" panose="020B0506030804020204" pitchFamily="34" charset="-78"/>
              </a:rPr>
              <a:t>مقایسه پیوسته خود با دیگران</a:t>
            </a:r>
            <a:endParaRPr lang="fa-IR" sz="2400" dirty="0">
              <a:solidFill>
                <a:schemeClr val="bg1"/>
              </a:solidFill>
              <a:latin typeface="IRANSans" panose="020B0506030804020204" pitchFamily="34" charset="-78"/>
              <a:cs typeface="IRANSans" panose="020B0506030804020204" pitchFamily="34" charset="-78"/>
            </a:endParaRPr>
          </a:p>
          <a:p>
            <a:pPr lvl="1" algn="ctr" rtl="1" fontAlgn="base">
              <a:buFont typeface="Arial" panose="020B0604020202020204" pitchFamily="34" charset="0"/>
              <a:buChar char="•"/>
            </a:pPr>
            <a:r>
              <a:rPr lang="ar-SA" sz="2400" dirty="0">
                <a:solidFill>
                  <a:schemeClr val="bg1"/>
                </a:solidFill>
                <a:latin typeface="IRANSans" panose="020B0506030804020204" pitchFamily="34" charset="-78"/>
                <a:cs typeface="IRANSans" panose="020B0506030804020204" pitchFamily="34" charset="-78"/>
              </a:rPr>
              <a:t>شدت احساس نیاز به توجه</a:t>
            </a:r>
            <a:endParaRPr lang="fa-IR" sz="2400" dirty="0">
              <a:solidFill>
                <a:schemeClr val="bg1"/>
              </a:solidFill>
              <a:latin typeface="IRANSans" panose="020B0506030804020204" pitchFamily="34" charset="-78"/>
              <a:cs typeface="IRANSans" panose="020B0506030804020204" pitchFamily="34" charset="-78"/>
            </a:endParaRPr>
          </a:p>
          <a:p>
            <a:pPr lvl="1" algn="ctr" rtl="1" fontAlgn="base">
              <a:buFont typeface="Arial" panose="020B0604020202020204" pitchFamily="34" charset="0"/>
              <a:buChar char="•"/>
            </a:pPr>
            <a:r>
              <a:rPr lang="fa-IR" sz="2400" dirty="0">
                <a:solidFill>
                  <a:schemeClr val="bg1"/>
                </a:solidFill>
                <a:latin typeface="IRANSans" panose="020B0506030804020204" pitchFamily="34" charset="-78"/>
                <a:cs typeface="IRANSans" panose="020B0506030804020204" pitchFamily="34" charset="-78"/>
              </a:rPr>
              <a:t>شکست عاطفی</a:t>
            </a:r>
          </a:p>
          <a:p>
            <a:pPr lvl="1" algn="ctr" rtl="1" fontAlgn="base">
              <a:buFont typeface="Arial" panose="020B0604020202020204" pitchFamily="34" charset="0"/>
              <a:buChar char="•"/>
            </a:pPr>
            <a:r>
              <a:rPr lang="fa-IR" sz="2400" dirty="0">
                <a:solidFill>
                  <a:schemeClr val="bg1"/>
                </a:solidFill>
                <a:latin typeface="IRANSans" panose="020B0506030804020204" pitchFamily="34" charset="-78"/>
                <a:cs typeface="IRANSans" panose="020B0506030804020204" pitchFamily="34" charset="-78"/>
              </a:rPr>
              <a:t>مواجهه با پیام های آزار دهنده</a:t>
            </a:r>
          </a:p>
        </p:txBody>
      </p:sp>
      <p:sp>
        <p:nvSpPr>
          <p:cNvPr id="9" name="Rectangle 8">
            <a:extLst>
              <a:ext uri="{FF2B5EF4-FFF2-40B4-BE49-F238E27FC236}">
                <a16:creationId xmlns:a16="http://schemas.microsoft.com/office/drawing/2014/main" id="{4DD6E8B9-9029-46C0-A823-0AD6912547CB}"/>
              </a:ext>
            </a:extLst>
          </p:cNvPr>
          <p:cNvSpPr/>
          <p:nvPr/>
        </p:nvSpPr>
        <p:spPr>
          <a:xfrm>
            <a:off x="845291" y="4725134"/>
            <a:ext cx="10764817" cy="1631216"/>
          </a:xfrm>
          <a:prstGeom prst="rect">
            <a:avLst/>
          </a:prstGeom>
          <a:solidFill>
            <a:schemeClr val="tx1">
              <a:alpha val="76000"/>
            </a:schemeClr>
          </a:solidFill>
        </p:spPr>
        <p:txBody>
          <a:bodyPr wrap="square">
            <a:spAutoFit/>
          </a:bodyPr>
          <a:lstStyle/>
          <a:p>
            <a:pPr algn="ctr" rtl="1"/>
            <a:r>
              <a:rPr lang="fa-IR" sz="2000" dirty="0">
                <a:solidFill>
                  <a:schemeClr val="bg1"/>
                </a:solidFill>
                <a:latin typeface="IRANSans" panose="020B0506030804020204" pitchFamily="34" charset="-78"/>
                <a:cs typeface="IRANSans" panose="020B0506030804020204" pitchFamily="34" charset="-78"/>
              </a:rPr>
              <a:t>نیاز نوجوانان در به دست آوردن دوست (</a:t>
            </a:r>
            <a:r>
              <a:rPr lang="en-US" sz="2000" dirty="0">
                <a:solidFill>
                  <a:schemeClr val="bg1"/>
                </a:solidFill>
                <a:latin typeface="IRANSans" panose="020B0506030804020204" pitchFamily="34" charset="-78"/>
                <a:cs typeface="IRANSans" panose="020B0506030804020204" pitchFamily="34" charset="-78"/>
              </a:rPr>
              <a:t>Followers</a:t>
            </a:r>
            <a:r>
              <a:rPr lang="fa-IR" sz="2000" dirty="0">
                <a:solidFill>
                  <a:schemeClr val="bg1"/>
                </a:solidFill>
                <a:latin typeface="IRANSans" panose="020B0506030804020204" pitchFamily="34" charset="-78"/>
                <a:cs typeface="IRANSans" panose="020B0506030804020204" pitchFamily="34" charset="-78"/>
              </a:rPr>
              <a:t>) و تایید </a:t>
            </a:r>
            <a:r>
              <a:rPr lang="en-US" sz="2000" dirty="0">
                <a:solidFill>
                  <a:schemeClr val="bg1"/>
                </a:solidFill>
                <a:latin typeface="IRANSans" panose="020B0506030804020204" pitchFamily="34" charset="-78"/>
                <a:cs typeface="IRANSans" panose="020B0506030804020204" pitchFamily="34" charset="-78"/>
              </a:rPr>
              <a:t>(Like)</a:t>
            </a:r>
            <a:r>
              <a:rPr lang="fa-IR" sz="2000" dirty="0">
                <a:solidFill>
                  <a:schemeClr val="bg1"/>
                </a:solidFill>
                <a:latin typeface="IRANSans" panose="020B0506030804020204" pitchFamily="34" charset="-78"/>
                <a:cs typeface="IRANSans" panose="020B0506030804020204" pitchFamily="34" charset="-78"/>
              </a:rPr>
              <a:t> در رسانه های اجتماعی می تواند نوجوانان را به انجام کارهایی مجبور کند که در حالت عادی انجام نمی دهند، مانند تغییر ظاهر آنها، درگیر شدن در رفتارهای منفی و پذیرش چالش های رسانه ای مخاطره آمیز است. عدم موفقیت در این جلب مخاطب، شکست در </a:t>
            </a:r>
            <a:r>
              <a:rPr lang="fa-IR" sz="2000" dirty="0" smtClean="0">
                <a:solidFill>
                  <a:schemeClr val="bg1"/>
                </a:solidFill>
                <a:latin typeface="IRANSans" panose="020B0506030804020204" pitchFamily="34" charset="-78"/>
                <a:cs typeface="IRANSans" panose="020B0506030804020204" pitchFamily="34" charset="-78"/>
              </a:rPr>
              <a:t>روابط </a:t>
            </a:r>
            <a:r>
              <a:rPr lang="fa-IR" sz="2000" dirty="0">
                <a:solidFill>
                  <a:schemeClr val="bg1"/>
                </a:solidFill>
                <a:latin typeface="IRANSans" panose="020B0506030804020204" pitchFamily="34" charset="-78"/>
                <a:cs typeface="IRANSans" panose="020B0506030804020204" pitchFamily="34" charset="-78"/>
              </a:rPr>
              <a:t>عاطفی با جنس مخالف، نارضایتی حاصل از مقایسه خود با دیگران و مواجهه با پیام های آزاردهنده می تواند زمینه بروز افسردگی را در نوجوانان تشدید کند.</a:t>
            </a:r>
            <a:endParaRPr lang="en-US" sz="2000" dirty="0">
              <a:solidFill>
                <a:schemeClr val="bg1"/>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8563488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A3B65-2B29-4673-957F-AB81A07A8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45" y="519869"/>
            <a:ext cx="5839781" cy="33871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a:extLst>
              <a:ext uri="{FF2B5EF4-FFF2-40B4-BE49-F238E27FC236}">
                <a16:creationId xmlns:a16="http://schemas.microsoft.com/office/drawing/2014/main" id="{347EF45E-9247-4761-B163-3CBD7A62B3B1}"/>
              </a:ext>
            </a:extLst>
          </p:cNvPr>
          <p:cNvSpPr/>
          <p:nvPr/>
        </p:nvSpPr>
        <p:spPr>
          <a:xfrm>
            <a:off x="632281" y="4311675"/>
            <a:ext cx="11176001" cy="2308324"/>
          </a:xfrm>
          <a:prstGeom prst="rect">
            <a:avLst/>
          </a:prstGeom>
        </p:spPr>
        <p:txBody>
          <a:bodyPr wrap="square">
            <a:spAutoFit/>
          </a:bodyPr>
          <a:lstStyle/>
          <a:p>
            <a:pPr algn="ctr" rtl="1" fontAlgn="base">
              <a:lnSpc>
                <a:spcPct val="150000"/>
              </a:lnSpc>
            </a:pPr>
            <a:r>
              <a:rPr lang="fa-IR" sz="1600" dirty="0">
                <a:solidFill>
                  <a:srgbClr val="404040"/>
                </a:solidFill>
                <a:latin typeface="IRANSans" panose="020B0506030804020204" pitchFamily="34" charset="-78"/>
                <a:cs typeface="IRANSans" panose="020B0506030804020204" pitchFamily="34" charset="-78"/>
              </a:rPr>
              <a:t>انجمن </a:t>
            </a:r>
            <a:r>
              <a:rPr lang="fa-IR" sz="1600" dirty="0" smtClean="0">
                <a:solidFill>
                  <a:srgbClr val="404040"/>
                </a:solidFill>
                <a:latin typeface="IRANSans" panose="020B0506030804020204" pitchFamily="34" charset="-78"/>
                <a:cs typeface="IRANSans" panose="020B0506030804020204" pitchFamily="34" charset="-78"/>
              </a:rPr>
              <a:t>سلامت </a:t>
            </a:r>
            <a:r>
              <a:rPr lang="fa-IR" sz="1600" dirty="0">
                <a:solidFill>
                  <a:srgbClr val="404040"/>
                </a:solidFill>
                <a:latin typeface="IRANSans" panose="020B0506030804020204" pitchFamily="34" charset="-78"/>
                <a:cs typeface="IRANSans" panose="020B0506030804020204" pitchFamily="34" charset="-78"/>
              </a:rPr>
              <a:t>عمومی در تحقیقی که در سال ۲۰۱۷ انجام داد از حدود ۱۵۰۰ نفر در سنین ۱۱ تا ۲۵ سال خواست تا خلق و خوی‌شان در زمان استفاده از پنج شبکه اجتماعی که محبوبیت بیشتری دارند، مورد بررسی قرار بگیرد.</a:t>
            </a:r>
          </a:p>
          <a:p>
            <a:pPr algn="ctr" rtl="1" fontAlgn="base">
              <a:lnSpc>
                <a:spcPct val="150000"/>
              </a:lnSpc>
            </a:pPr>
            <a:r>
              <a:rPr lang="fa-IR" sz="1600" b="1" dirty="0">
                <a:solidFill>
                  <a:srgbClr val="404040"/>
                </a:solidFill>
                <a:latin typeface="IRANSans" panose="020B0506030804020204" pitchFamily="34" charset="-78"/>
                <a:cs typeface="IRANSans" panose="020B0506030804020204" pitchFamily="34" charset="-78"/>
              </a:rPr>
              <a:t>براساس این تحقیق دو شبکه اجتماعی اسنپ‌چت و اینستاگرام احتمالا بیشتر از همه بر اضطراب و احساس کمبود تاثیر دارند.</a:t>
            </a:r>
          </a:p>
          <a:p>
            <a:pPr algn="ctr" rtl="1" fontAlgn="base">
              <a:lnSpc>
                <a:spcPct val="150000"/>
              </a:lnSpc>
            </a:pPr>
            <a:r>
              <a:rPr lang="fa-IR" sz="1600" dirty="0">
                <a:solidFill>
                  <a:srgbClr val="404040"/>
                </a:solidFill>
                <a:latin typeface="IRANSans" panose="020B0506030804020204" pitchFamily="34" charset="-78"/>
                <a:cs typeface="IRANSans" panose="020B0506030804020204" pitchFamily="34" charset="-78"/>
              </a:rPr>
              <a:t>در این بررسی از هر ده نفر، هفت نفر گفته بودند که اینستاگرام باعث شده که آن‌ها تصور خیلی بدی از بدنشان داشته باشند </a:t>
            </a:r>
            <a:endParaRPr lang="fa-IR" sz="1600" dirty="0" smtClean="0">
              <a:solidFill>
                <a:srgbClr val="404040"/>
              </a:solidFill>
              <a:latin typeface="IRANSans" panose="020B0506030804020204" pitchFamily="34" charset="-78"/>
              <a:cs typeface="IRANSans" panose="020B0506030804020204" pitchFamily="34" charset="-78"/>
            </a:endParaRPr>
          </a:p>
          <a:p>
            <a:pPr algn="ctr" rtl="1" fontAlgn="base">
              <a:lnSpc>
                <a:spcPct val="150000"/>
              </a:lnSpc>
            </a:pPr>
            <a:r>
              <a:rPr lang="fa-IR" sz="1600" dirty="0" smtClean="0">
                <a:solidFill>
                  <a:srgbClr val="404040"/>
                </a:solidFill>
                <a:latin typeface="IRANSans" panose="020B0506030804020204" pitchFamily="34" charset="-78"/>
                <a:cs typeface="IRANSans" panose="020B0506030804020204" pitchFamily="34" charset="-78"/>
              </a:rPr>
              <a:t>و </a:t>
            </a:r>
            <a:r>
              <a:rPr lang="fa-IR" sz="1600" dirty="0">
                <a:solidFill>
                  <a:srgbClr val="404040"/>
                </a:solidFill>
                <a:latin typeface="IRANSans" panose="020B0506030804020204" pitchFamily="34" charset="-78"/>
                <a:cs typeface="IRANSans" panose="020B0506030804020204" pitchFamily="34" charset="-78"/>
              </a:rPr>
              <a:t>نیمی از شرکت کنندگان ۱۴ تا ۲۴ ساله گفتند که اینستاگرام و </a:t>
            </a:r>
            <a:r>
              <a:rPr lang="fa-IR" sz="1600" dirty="0" smtClean="0">
                <a:solidFill>
                  <a:srgbClr val="404040"/>
                </a:solidFill>
                <a:latin typeface="IRANSans" panose="020B0506030804020204" pitchFamily="34" charset="-78"/>
                <a:cs typeface="IRANSans" panose="020B0506030804020204" pitchFamily="34" charset="-78"/>
              </a:rPr>
              <a:t>فیس بوک </a:t>
            </a:r>
            <a:r>
              <a:rPr lang="fa-IR" sz="1600" dirty="0">
                <a:solidFill>
                  <a:srgbClr val="404040"/>
                </a:solidFill>
                <a:latin typeface="IRANSans" panose="020B0506030804020204" pitchFamily="34" charset="-78"/>
                <a:cs typeface="IRANSans" panose="020B0506030804020204" pitchFamily="34" charset="-78"/>
              </a:rPr>
              <a:t>حس اضطراب را در آن‌ها تشدید کرده است . </a:t>
            </a:r>
            <a:endParaRPr lang="fa-IR" sz="1600" dirty="0" smtClean="0">
              <a:solidFill>
                <a:srgbClr val="404040"/>
              </a:solidFill>
              <a:latin typeface="IRANSans" panose="020B0506030804020204" pitchFamily="34" charset="-78"/>
              <a:cs typeface="IRANSans" panose="020B0506030804020204" pitchFamily="34" charset="-78"/>
            </a:endParaRPr>
          </a:p>
          <a:p>
            <a:pPr algn="ctr" rtl="1" fontAlgn="base">
              <a:lnSpc>
                <a:spcPct val="150000"/>
              </a:lnSpc>
            </a:pPr>
            <a:r>
              <a:rPr lang="fa-IR" sz="1600" dirty="0" smtClean="0">
                <a:solidFill>
                  <a:srgbClr val="404040"/>
                </a:solidFill>
                <a:latin typeface="IRANSans" panose="020B0506030804020204" pitchFamily="34" charset="-78"/>
                <a:cs typeface="IRANSans" panose="020B0506030804020204" pitchFamily="34" charset="-78"/>
              </a:rPr>
              <a:t>دو </a:t>
            </a:r>
            <a:r>
              <a:rPr lang="fa-IR" sz="1600" dirty="0">
                <a:solidFill>
                  <a:srgbClr val="404040"/>
                </a:solidFill>
                <a:latin typeface="IRANSans" panose="020B0506030804020204" pitchFamily="34" charset="-78"/>
                <a:cs typeface="IRANSans" panose="020B0506030804020204" pitchFamily="34" charset="-78"/>
              </a:rPr>
              <a:t>سوم از شرکت کنندگان هم گفتند که فیسبوک قلدری آنلاین را افزایش داده است.</a:t>
            </a:r>
            <a:endParaRPr lang="fa-IR" sz="1600" b="0" i="0" dirty="0">
              <a:solidFill>
                <a:srgbClr val="404040"/>
              </a:solidFill>
              <a:effectLst/>
              <a:latin typeface="IRANSans" panose="020B0506030804020204" pitchFamily="34" charset="-78"/>
              <a:cs typeface="IRANSans" panose="020B0506030804020204" pitchFamily="34" charset="-78"/>
            </a:endParaRPr>
          </a:p>
        </p:txBody>
      </p:sp>
      <p:sp>
        <p:nvSpPr>
          <p:cNvPr id="7" name="Rectangle 6">
            <a:extLst>
              <a:ext uri="{FF2B5EF4-FFF2-40B4-BE49-F238E27FC236}">
                <a16:creationId xmlns:a16="http://schemas.microsoft.com/office/drawing/2014/main" id="{5B35FE96-82E1-4C39-AF33-D433A0F27E6C}"/>
              </a:ext>
            </a:extLst>
          </p:cNvPr>
          <p:cNvSpPr/>
          <p:nvPr/>
        </p:nvSpPr>
        <p:spPr>
          <a:xfrm>
            <a:off x="7208947" y="2164120"/>
            <a:ext cx="4599336" cy="400110"/>
          </a:xfrm>
          <a:prstGeom prst="rect">
            <a:avLst/>
          </a:prstGeom>
        </p:spPr>
        <p:txBody>
          <a:bodyPr wrap="none">
            <a:spAutoFit/>
          </a:bodyPr>
          <a:lstStyle/>
          <a:p>
            <a:pPr algn="r" rtl="1"/>
            <a:r>
              <a:rPr lang="fa-IR" sz="2000" dirty="0">
                <a:solidFill>
                  <a:srgbClr val="FF0000"/>
                </a:solidFill>
                <a:latin typeface="IRANSans" panose="020B0506030804020204" pitchFamily="34" charset="-78"/>
                <a:cs typeface="IRANSans" panose="020B0506030804020204" pitchFamily="34" charset="-78"/>
              </a:rPr>
              <a:t>70 درصد </a:t>
            </a:r>
            <a:r>
              <a:rPr lang="fa-IR" sz="2000" dirty="0">
                <a:solidFill>
                  <a:srgbClr val="404040"/>
                </a:solidFill>
                <a:latin typeface="IRANSans" panose="020B0506030804020204" pitchFamily="34" charset="-78"/>
                <a:cs typeface="IRANSans" panose="020B0506030804020204" pitchFamily="34" charset="-78"/>
              </a:rPr>
              <a:t>تاثیر اینستاگرام بر نارضایتی از بدن</a:t>
            </a:r>
            <a:endParaRPr lang="en-US" sz="2000" dirty="0">
              <a:latin typeface="IRANSans" panose="020B0506030804020204" pitchFamily="34" charset="-78"/>
              <a:cs typeface="IRANSans" panose="020B0506030804020204" pitchFamily="34" charset="-78"/>
            </a:endParaRPr>
          </a:p>
        </p:txBody>
      </p:sp>
      <p:sp>
        <p:nvSpPr>
          <p:cNvPr id="8" name="Rectangle 7">
            <a:extLst>
              <a:ext uri="{FF2B5EF4-FFF2-40B4-BE49-F238E27FC236}">
                <a16:creationId xmlns:a16="http://schemas.microsoft.com/office/drawing/2014/main" id="{8CAE1875-7166-4984-89FE-0A599086C6E0}"/>
              </a:ext>
            </a:extLst>
          </p:cNvPr>
          <p:cNvSpPr/>
          <p:nvPr/>
        </p:nvSpPr>
        <p:spPr>
          <a:xfrm>
            <a:off x="6231326" y="2722823"/>
            <a:ext cx="5718232" cy="400110"/>
          </a:xfrm>
          <a:prstGeom prst="rect">
            <a:avLst/>
          </a:prstGeom>
        </p:spPr>
        <p:txBody>
          <a:bodyPr wrap="none">
            <a:spAutoFit/>
          </a:bodyPr>
          <a:lstStyle/>
          <a:p>
            <a:pPr algn="r" rtl="1"/>
            <a:r>
              <a:rPr lang="fa-IR" sz="2000" dirty="0">
                <a:solidFill>
                  <a:srgbClr val="FF0000"/>
                </a:solidFill>
                <a:latin typeface="IRANSans" panose="020B0506030804020204" pitchFamily="34" charset="-78"/>
                <a:cs typeface="IRANSans" panose="020B0506030804020204" pitchFamily="34" charset="-78"/>
              </a:rPr>
              <a:t>50 درصد </a:t>
            </a:r>
            <a:r>
              <a:rPr lang="fa-IR" sz="2000" dirty="0">
                <a:solidFill>
                  <a:srgbClr val="404040"/>
                </a:solidFill>
                <a:latin typeface="IRANSans" panose="020B0506030804020204" pitchFamily="34" charset="-78"/>
                <a:cs typeface="IRANSans" panose="020B0506030804020204" pitchFamily="34" charset="-78"/>
              </a:rPr>
              <a:t>تاثیر اینستاگرام و فیس بوک بر حس اضطراب</a:t>
            </a:r>
            <a:endParaRPr lang="en-US" sz="2000" dirty="0">
              <a:latin typeface="IRANSans" panose="020B0506030804020204" pitchFamily="34" charset="-78"/>
              <a:cs typeface="IRANSans" panose="020B0506030804020204" pitchFamily="34" charset="-78"/>
            </a:endParaRPr>
          </a:p>
        </p:txBody>
      </p:sp>
      <p:sp>
        <p:nvSpPr>
          <p:cNvPr id="9" name="Rectangle 8">
            <a:extLst>
              <a:ext uri="{FF2B5EF4-FFF2-40B4-BE49-F238E27FC236}">
                <a16:creationId xmlns:a16="http://schemas.microsoft.com/office/drawing/2014/main" id="{A1BA5AE4-FCE3-4707-B431-662065D5CD69}"/>
              </a:ext>
            </a:extLst>
          </p:cNvPr>
          <p:cNvSpPr/>
          <p:nvPr/>
        </p:nvSpPr>
        <p:spPr>
          <a:xfrm>
            <a:off x="7455808" y="3281526"/>
            <a:ext cx="4352474" cy="400110"/>
          </a:xfrm>
          <a:prstGeom prst="rect">
            <a:avLst/>
          </a:prstGeom>
        </p:spPr>
        <p:txBody>
          <a:bodyPr wrap="none">
            <a:spAutoFit/>
          </a:bodyPr>
          <a:lstStyle/>
          <a:p>
            <a:pPr algn="r" rtl="1"/>
            <a:r>
              <a:rPr lang="fa-IR" sz="2000" dirty="0">
                <a:solidFill>
                  <a:srgbClr val="FF0000"/>
                </a:solidFill>
                <a:latin typeface="IRANSans" panose="020B0506030804020204" pitchFamily="34" charset="-78"/>
                <a:cs typeface="IRANSans" panose="020B0506030804020204" pitchFamily="34" charset="-78"/>
              </a:rPr>
              <a:t>75 درصد </a:t>
            </a:r>
            <a:r>
              <a:rPr lang="fa-IR" sz="2000" dirty="0">
                <a:solidFill>
                  <a:srgbClr val="404040"/>
                </a:solidFill>
                <a:latin typeface="IRANSans" panose="020B0506030804020204" pitchFamily="34" charset="-78"/>
                <a:cs typeface="IRANSans" panose="020B0506030804020204" pitchFamily="34" charset="-78"/>
              </a:rPr>
              <a:t>تاثیر </a:t>
            </a:r>
            <a:r>
              <a:rPr lang="fa-IR" sz="2000" dirty="0" smtClean="0">
                <a:solidFill>
                  <a:srgbClr val="404040"/>
                </a:solidFill>
                <a:latin typeface="IRANSans" panose="020B0506030804020204" pitchFamily="34" charset="-78"/>
                <a:cs typeface="IRANSans" panose="020B0506030804020204" pitchFamily="34" charset="-78"/>
              </a:rPr>
              <a:t>فیس </a:t>
            </a:r>
            <a:r>
              <a:rPr lang="fa-IR" sz="2000" dirty="0">
                <a:solidFill>
                  <a:srgbClr val="404040"/>
                </a:solidFill>
                <a:latin typeface="IRANSans" panose="020B0506030804020204" pitchFamily="34" charset="-78"/>
                <a:cs typeface="IRANSans" panose="020B0506030804020204" pitchFamily="34" charset="-78"/>
              </a:rPr>
              <a:t>بوک بر قلدری آنلاین</a:t>
            </a:r>
            <a:endParaRPr lang="en-US" sz="2000" dirty="0">
              <a:latin typeface="IRANSans" panose="020B0506030804020204" pitchFamily="34" charset="-78"/>
              <a:cs typeface="IRANSans" panose="020B0506030804020204" pitchFamily="34" charset="-78"/>
            </a:endParaRPr>
          </a:p>
        </p:txBody>
      </p:sp>
      <p:sp>
        <p:nvSpPr>
          <p:cNvPr id="10" name="Text Placeholder 2">
            <a:extLst>
              <a:ext uri="{FF2B5EF4-FFF2-40B4-BE49-F238E27FC236}">
                <a16:creationId xmlns:a16="http://schemas.microsoft.com/office/drawing/2014/main" id="{5012061D-F556-42B6-ACEE-EF3108A65E96}"/>
              </a:ext>
            </a:extLst>
          </p:cNvPr>
          <p:cNvSpPr txBox="1">
            <a:spLocks/>
          </p:cNvSpPr>
          <p:nvPr/>
        </p:nvSpPr>
        <p:spPr>
          <a:xfrm>
            <a:off x="322156" y="519869"/>
            <a:ext cx="11176000" cy="455509"/>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FontTx/>
              <a:buNone/>
            </a:pPr>
            <a:r>
              <a:rPr lang="fa-IR" dirty="0">
                <a:latin typeface="IRANSans" panose="020B0506030804020204" pitchFamily="34" charset="-78"/>
                <a:cs typeface="IRANSans" panose="020B0506030804020204" pitchFamily="34" charset="-78"/>
              </a:rPr>
              <a:t>4- احساس حقارت</a:t>
            </a:r>
            <a:endParaRPr lang="en-US" dirty="0">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922338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Picture 2" descr="https://ocularis.es/wp-content/uploads/2018/07/ojoseco48320.png">
            <a:extLst>
              <a:ext uri="{FF2B5EF4-FFF2-40B4-BE49-F238E27FC236}">
                <a16:creationId xmlns:a16="http://schemas.microsoft.com/office/drawing/2014/main" id="{8268BB3B-A56B-4076-862A-24EFAE3C4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21" y="374978"/>
            <a:ext cx="7435121" cy="4548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695A730-EB8A-4F4F-95F2-636110AEFC50}"/>
              </a:ext>
            </a:extLst>
          </p:cNvPr>
          <p:cNvSpPr/>
          <p:nvPr/>
        </p:nvSpPr>
        <p:spPr>
          <a:xfrm>
            <a:off x="272321" y="5306150"/>
            <a:ext cx="11647358" cy="923330"/>
          </a:xfrm>
          <a:prstGeom prst="rect">
            <a:avLst/>
          </a:prstGeom>
        </p:spPr>
        <p:txBody>
          <a:bodyPr wrap="square">
            <a:spAutoFit/>
          </a:bodyPr>
          <a:lstStyle/>
          <a:p>
            <a:pPr algn="just" rtl="1"/>
            <a:r>
              <a:rPr lang="fa-IR" dirty="0">
                <a:solidFill>
                  <a:srgbClr val="000000"/>
                </a:solidFill>
                <a:latin typeface="IRANSans" panose="020B0506030804020204" pitchFamily="34" charset="-78"/>
                <a:cs typeface="IRANSans" panose="020B0506030804020204" pitchFamily="34" charset="-78"/>
              </a:rPr>
              <a:t>مجله </a:t>
            </a:r>
            <a:r>
              <a:rPr lang="en-US" dirty="0">
                <a:solidFill>
                  <a:srgbClr val="000000"/>
                </a:solidFill>
                <a:latin typeface="IRANSans" panose="020B0506030804020204" pitchFamily="34" charset="-78"/>
                <a:cs typeface="IRANSans" panose="020B0506030804020204" pitchFamily="34" charset="-78"/>
              </a:rPr>
              <a:t>BMC </a:t>
            </a:r>
            <a:r>
              <a:rPr lang="fa-IR" dirty="0">
                <a:solidFill>
                  <a:srgbClr val="000000"/>
                </a:solidFill>
                <a:latin typeface="IRANSans" panose="020B0506030804020204" pitchFamily="34" charset="-78"/>
                <a:cs typeface="IRANSans" panose="020B0506030804020204" pitchFamily="34" charset="-78"/>
              </a:rPr>
              <a:t>  </a:t>
            </a:r>
            <a:r>
              <a:rPr lang="en-US" dirty="0" err="1">
                <a:solidFill>
                  <a:srgbClr val="000000"/>
                </a:solidFill>
                <a:latin typeface="IRANSans" panose="020B0506030804020204" pitchFamily="34" charset="-78"/>
                <a:cs typeface="IRANSans" panose="020B0506030804020204" pitchFamily="34" charset="-78"/>
              </a:rPr>
              <a:t>Opthalmology</a:t>
            </a:r>
            <a:r>
              <a:rPr lang="en-US" dirty="0">
                <a:solidFill>
                  <a:srgbClr val="000000"/>
                </a:solidFill>
                <a:latin typeface="IRANSans" panose="020B0506030804020204" pitchFamily="34" charset="-78"/>
                <a:cs typeface="IRANSans" panose="020B0506030804020204" pitchFamily="34" charset="-78"/>
              </a:rPr>
              <a:t> </a:t>
            </a:r>
            <a:r>
              <a:rPr lang="fa-IR" dirty="0">
                <a:solidFill>
                  <a:srgbClr val="000000"/>
                </a:solidFill>
                <a:latin typeface="IRANSans" panose="020B0506030804020204" pitchFamily="34" charset="-78"/>
                <a:cs typeface="IRANSans" panose="020B0506030804020204" pitchFamily="34" charset="-78"/>
              </a:rPr>
              <a:t> گزارشی منتشر کرد، نشان می دهد کودکانی که مدت زیادی را برای بازی، جستجو در شبکه های اجتماعی و اینترنت از طریق تلفن های هوشمند صرف می کنند، علائم ابتلا به خشکی چشم در آنها بیشتر است و در صورتی که تلفن های هوشمند یک ماه در اختیار این کودکان نباشد، این علائم کاهش می یابد.</a:t>
            </a:r>
            <a:r>
              <a:rPr lang="en-US" dirty="0">
                <a:solidFill>
                  <a:srgbClr val="000000"/>
                </a:solidFill>
                <a:latin typeface="IRANSans" panose="020B0506030804020204" pitchFamily="34" charset="-78"/>
                <a:cs typeface="IRANSans" panose="020B0506030804020204" pitchFamily="34" charset="-78"/>
              </a:rPr>
              <a:t> </a:t>
            </a:r>
            <a:endParaRPr lang="en-US" dirty="0">
              <a:latin typeface="IRANSans" panose="020B0506030804020204" pitchFamily="34" charset="-78"/>
              <a:cs typeface="IRANSans" panose="020B0506030804020204" pitchFamily="34" charset="-78"/>
            </a:endParaRPr>
          </a:p>
        </p:txBody>
      </p:sp>
      <p:sp>
        <p:nvSpPr>
          <p:cNvPr id="7" name="Rectangle 6">
            <a:extLst>
              <a:ext uri="{FF2B5EF4-FFF2-40B4-BE49-F238E27FC236}">
                <a16:creationId xmlns:a16="http://schemas.microsoft.com/office/drawing/2014/main" id="{386B5802-D086-4859-A6A7-E53797B03AD4}"/>
              </a:ext>
            </a:extLst>
          </p:cNvPr>
          <p:cNvSpPr/>
          <p:nvPr/>
        </p:nvSpPr>
        <p:spPr>
          <a:xfrm>
            <a:off x="8054921" y="2526398"/>
            <a:ext cx="3509294" cy="1754326"/>
          </a:xfrm>
          <a:prstGeom prst="rect">
            <a:avLst/>
          </a:prstGeom>
        </p:spPr>
        <p:txBody>
          <a:bodyPr wrap="none">
            <a:spAutoFit/>
          </a:bodyPr>
          <a:lstStyle/>
          <a:p>
            <a:pPr marL="285750" indent="-285750" algn="r" rtl="1">
              <a:lnSpc>
                <a:spcPct val="150000"/>
              </a:lnSpc>
              <a:buFont typeface="Arial" panose="020B0604020202020204" pitchFamily="34" charset="0"/>
              <a:buChar char="•"/>
            </a:pPr>
            <a:r>
              <a:rPr lang="fa-IR" dirty="0">
                <a:solidFill>
                  <a:srgbClr val="000000"/>
                </a:solidFill>
                <a:latin typeface="IRANSans" panose="020B0506030804020204" pitchFamily="34" charset="-78"/>
                <a:cs typeface="IRANSans" panose="020B0506030804020204" pitchFamily="34" charset="-78"/>
              </a:rPr>
              <a:t>بیماری </a:t>
            </a:r>
            <a:r>
              <a:rPr lang="fa-IR" dirty="0" smtClean="0">
                <a:solidFill>
                  <a:srgbClr val="000000"/>
                </a:solidFill>
                <a:latin typeface="IRANSans" panose="020B0506030804020204" pitchFamily="34" charset="-78"/>
                <a:cs typeface="IRANSans" panose="020B0506030804020204" pitchFamily="34" charset="-78"/>
              </a:rPr>
              <a:t>خشکی چشم</a:t>
            </a:r>
            <a:endParaRPr lang="fa-IR" dirty="0">
              <a:solidFill>
                <a:srgbClr val="000000"/>
              </a:solidFill>
              <a:latin typeface="IRANSans" panose="020B0506030804020204" pitchFamily="34" charset="-78"/>
              <a:cs typeface="IRANSans" panose="020B0506030804020204" pitchFamily="34" charset="-78"/>
            </a:endParaRPr>
          </a:p>
          <a:p>
            <a:pPr marL="285750" indent="-285750" algn="r" rtl="1">
              <a:lnSpc>
                <a:spcPct val="150000"/>
              </a:lnSpc>
              <a:buFont typeface="Arial" panose="020B0604020202020204" pitchFamily="34" charset="0"/>
              <a:buChar char="•"/>
            </a:pPr>
            <a:r>
              <a:rPr lang="fa-IR" dirty="0">
                <a:solidFill>
                  <a:srgbClr val="000000"/>
                </a:solidFill>
                <a:latin typeface="IRANSans" panose="020B0506030804020204" pitchFamily="34" charset="-78"/>
                <a:cs typeface="IRANSans" panose="020B0506030804020204" pitchFamily="34" charset="-78"/>
              </a:rPr>
              <a:t>ضعف بینایی</a:t>
            </a:r>
          </a:p>
          <a:p>
            <a:pPr marL="285750" indent="-285750" algn="r" rtl="1">
              <a:lnSpc>
                <a:spcPct val="150000"/>
              </a:lnSpc>
              <a:buFont typeface="Arial" panose="020B0604020202020204" pitchFamily="34" charset="0"/>
              <a:buChar char="•"/>
            </a:pPr>
            <a:r>
              <a:rPr lang="fa-IR" dirty="0">
                <a:solidFill>
                  <a:srgbClr val="000000"/>
                </a:solidFill>
                <a:latin typeface="IRANSans" panose="020B0506030804020204" pitchFamily="34" charset="-78"/>
                <a:cs typeface="IRANSans" panose="020B0506030804020204" pitchFamily="34" charset="-78"/>
              </a:rPr>
              <a:t>آسیب های ستون فقرات و گردن</a:t>
            </a:r>
          </a:p>
          <a:p>
            <a:pPr marL="285750" indent="-285750" algn="r" rtl="1">
              <a:lnSpc>
                <a:spcPct val="150000"/>
              </a:lnSpc>
              <a:buFont typeface="Arial" panose="020B0604020202020204" pitchFamily="34" charset="0"/>
              <a:buChar char="•"/>
            </a:pPr>
            <a:r>
              <a:rPr lang="fa-IR" dirty="0">
                <a:solidFill>
                  <a:srgbClr val="000000"/>
                </a:solidFill>
                <a:latin typeface="IRANSans" panose="020B0506030804020204" pitchFamily="34" charset="-78"/>
                <a:cs typeface="IRANSans" panose="020B0506030804020204" pitchFamily="34" charset="-78"/>
              </a:rPr>
              <a:t>آسیب دیدگی ماهیچه های دست</a:t>
            </a:r>
            <a:endParaRPr lang="en-US" dirty="0">
              <a:latin typeface="IRANSans" panose="020B0506030804020204" pitchFamily="34" charset="-78"/>
              <a:cs typeface="IRANSans" panose="020B0506030804020204" pitchFamily="34" charset="-78"/>
            </a:endParaRPr>
          </a:p>
        </p:txBody>
      </p:sp>
      <p:sp>
        <p:nvSpPr>
          <p:cNvPr id="9" name="Text Placeholder 2">
            <a:extLst>
              <a:ext uri="{FF2B5EF4-FFF2-40B4-BE49-F238E27FC236}">
                <a16:creationId xmlns:a16="http://schemas.microsoft.com/office/drawing/2014/main" id="{12CCDACC-3E29-4017-9125-0AEB970B8AC2}"/>
              </a:ext>
            </a:extLst>
          </p:cNvPr>
          <p:cNvSpPr txBox="1">
            <a:spLocks/>
          </p:cNvSpPr>
          <p:nvPr/>
        </p:nvSpPr>
        <p:spPr>
          <a:xfrm>
            <a:off x="508000" y="757297"/>
            <a:ext cx="11176000" cy="455509"/>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FontTx/>
              <a:buNone/>
            </a:pPr>
            <a:r>
              <a:rPr lang="fa-IR" sz="2800" dirty="0">
                <a:latin typeface="IRANSans" panose="020B0506030804020204" pitchFamily="34" charset="-78"/>
                <a:cs typeface="IRANSans" panose="020B0506030804020204" pitchFamily="34" charset="-78"/>
              </a:rPr>
              <a:t>5- بیماری های جسمی</a:t>
            </a:r>
            <a:endParaRPr lang="en-US" sz="2800" dirty="0">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899300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5" name="Picture 2" descr="https://goodyfeed.com/wp-content/uploads/2015/03/5-signs-that-you-are-lazy-as-a-pig-1024x535.jpg">
            <a:extLst>
              <a:ext uri="{FF2B5EF4-FFF2-40B4-BE49-F238E27FC236}">
                <a16:creationId xmlns:a16="http://schemas.microsoft.com/office/drawing/2014/main" id="{DBB8927F-9A92-4314-8927-A2694A8F92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 b="6870"/>
          <a:stretch/>
        </p:blipFill>
        <p:spPr bwMode="auto">
          <a:xfrm>
            <a:off x="710779" y="186421"/>
            <a:ext cx="10386711" cy="4745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DE16CD2-CE3C-4138-8A43-266C84D791C3}"/>
              </a:ext>
            </a:extLst>
          </p:cNvPr>
          <p:cNvSpPr txBox="1">
            <a:spLocks/>
          </p:cNvSpPr>
          <p:nvPr/>
        </p:nvSpPr>
        <p:spPr>
          <a:xfrm>
            <a:off x="710779" y="5229596"/>
            <a:ext cx="8424786" cy="12886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a:r>
              <a:rPr lang="fa-IR" sz="1800" dirty="0">
                <a:solidFill>
                  <a:schemeClr val="tx1"/>
                </a:solidFill>
                <a:latin typeface="IRANSans" panose="020B0506030804020204" pitchFamily="34" charset="-78"/>
                <a:cs typeface="IRANSans" panose="020B0506030804020204" pitchFamily="34" charset="-78"/>
              </a:rPr>
              <a:t>روزنامه واشنگتن پست در گزارشی برخی از عوارض کم تحرکی و نشستن های طولانی مدت را کشیدگی مهره های گردن، شانه درد و پشت درد، آسیب به دیسک کمر، پوکی استخوان ها و کندی عملکرد مغز عنوان کرده است.</a:t>
            </a:r>
            <a:endParaRPr lang="en-US" sz="1800" dirty="0">
              <a:solidFill>
                <a:schemeClr val="tx1"/>
              </a:solidFill>
              <a:latin typeface="IRANSans" panose="020B0506030804020204" pitchFamily="34" charset="-78"/>
              <a:cs typeface="IRANSans" panose="020B0506030804020204" pitchFamily="34" charset="-78"/>
            </a:endParaRPr>
          </a:p>
        </p:txBody>
      </p:sp>
      <p:sp>
        <p:nvSpPr>
          <p:cNvPr id="7" name="Text Placeholder 2">
            <a:extLst>
              <a:ext uri="{FF2B5EF4-FFF2-40B4-BE49-F238E27FC236}">
                <a16:creationId xmlns:a16="http://schemas.microsoft.com/office/drawing/2014/main" id="{A1C89903-CBC9-4E4E-A019-511791449BE4}"/>
              </a:ext>
            </a:extLst>
          </p:cNvPr>
          <p:cNvSpPr txBox="1">
            <a:spLocks/>
          </p:cNvSpPr>
          <p:nvPr/>
        </p:nvSpPr>
        <p:spPr>
          <a:xfrm>
            <a:off x="9135565" y="5229596"/>
            <a:ext cx="2822388" cy="1006555"/>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buNone/>
            </a:pPr>
            <a:r>
              <a:rPr lang="fa-IR" dirty="0">
                <a:latin typeface="IRANSans" panose="020B0506030804020204" pitchFamily="34" charset="-78"/>
                <a:cs typeface="IRANSans" panose="020B0506030804020204" pitchFamily="34" charset="-78"/>
              </a:rPr>
              <a:t>6- تنبلی و کم تحرکی</a:t>
            </a:r>
            <a:endParaRPr lang="en-US" dirty="0">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670413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2" descr="http://www.bkkkids.com/timthumb.php?src=http://www.bkkkids.com/wp-content/uploads/2016/01/early-puberty.jpg&amp;w=750&amp;h=500&amp;zc=1">
            <a:extLst>
              <a:ext uri="{FF2B5EF4-FFF2-40B4-BE49-F238E27FC236}">
                <a16:creationId xmlns:a16="http://schemas.microsoft.com/office/drawing/2014/main" id="{DB7068A7-1463-4F8A-B333-F7B45E5C0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609" y="6927"/>
            <a:ext cx="5405717"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28981835-17E1-478C-8E2D-BFED0C1591D6}"/>
              </a:ext>
            </a:extLst>
          </p:cNvPr>
          <p:cNvSpPr txBox="1">
            <a:spLocks/>
          </p:cNvSpPr>
          <p:nvPr/>
        </p:nvSpPr>
        <p:spPr>
          <a:xfrm>
            <a:off x="221673" y="974173"/>
            <a:ext cx="6262254" cy="5774970"/>
          </a:xfrm>
          <a:prstGeom prst="rect">
            <a:avLst/>
          </a:prstGeom>
          <a:solidFill>
            <a:srgbClr val="8EB1D9"/>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a:lnSpc>
                <a:spcPct val="114000"/>
              </a:lnSpc>
            </a:pPr>
            <a:r>
              <a:rPr lang="fa-IR" sz="1800" dirty="0">
                <a:solidFill>
                  <a:schemeClr val="tx1"/>
                </a:solidFill>
                <a:latin typeface="IRANSans" panose="020B0506030804020204" pitchFamily="34" charset="-78"/>
                <a:cs typeface="IRANSans" panose="020B0506030804020204" pitchFamily="34" charset="-78"/>
              </a:rPr>
              <a:t>دسترسی به اطلاعات از طریق اینترنت به سادگی، در هر زمانی از شبانه روز و بدون هیچ محدودیت و جداسازی سنی موجب شده کودک </a:t>
            </a:r>
            <a:r>
              <a:rPr lang="fa-IR" sz="1800" dirty="0" smtClean="0">
                <a:solidFill>
                  <a:schemeClr val="tx1"/>
                </a:solidFill>
                <a:latin typeface="IRANSans" panose="020B0506030804020204" pitchFamily="34" charset="-78"/>
                <a:cs typeface="IRANSans" panose="020B0506030804020204" pitchFamily="34" charset="-78"/>
              </a:rPr>
              <a:t>یا نوجوان با </a:t>
            </a:r>
            <a:r>
              <a:rPr lang="fa-IR" sz="1800" dirty="0">
                <a:solidFill>
                  <a:schemeClr val="tx1"/>
                </a:solidFill>
                <a:latin typeface="IRANSans" panose="020B0506030804020204" pitchFamily="34" charset="-78"/>
                <a:cs typeface="IRANSans" panose="020B0506030804020204" pitchFamily="34" charset="-78"/>
              </a:rPr>
              <a:t>مراجعه به اینترنت به راحتی یتواند به مطالبی که در جامعه قبح محسوب می شود دسترسی پیدا کند. </a:t>
            </a:r>
            <a:endParaRPr lang="fa-IR" sz="1800" dirty="0" smtClean="0">
              <a:solidFill>
                <a:schemeClr val="tx1"/>
              </a:solidFill>
              <a:latin typeface="IRANSans" panose="020B0506030804020204" pitchFamily="34" charset="-78"/>
              <a:cs typeface="IRANSans" panose="020B0506030804020204" pitchFamily="34" charset="-78"/>
            </a:endParaRPr>
          </a:p>
          <a:p>
            <a:pPr algn="ctr" rtl="1">
              <a:lnSpc>
                <a:spcPct val="114000"/>
              </a:lnSpc>
            </a:pPr>
            <a:r>
              <a:rPr lang="fa-IR" sz="1800" dirty="0" smtClean="0">
                <a:solidFill>
                  <a:schemeClr val="tx1"/>
                </a:solidFill>
                <a:latin typeface="IRANSans" panose="020B0506030804020204" pitchFamily="34" charset="-78"/>
                <a:cs typeface="IRANSans" panose="020B0506030804020204" pitchFamily="34" charset="-78"/>
              </a:rPr>
              <a:t>با </a:t>
            </a:r>
            <a:r>
              <a:rPr lang="fa-IR" sz="1800" dirty="0">
                <a:solidFill>
                  <a:schemeClr val="tx1"/>
                </a:solidFill>
                <a:latin typeface="IRANSans" panose="020B0506030804020204" pitchFamily="34" charset="-78"/>
                <a:cs typeface="IRANSans" panose="020B0506030804020204" pitchFamily="34" charset="-78"/>
              </a:rPr>
              <a:t>پیدایش شبکه های اجتماعی از قبیل اینستاگرام، فیس بوک، واتس آپ، تلگرام و.... در مدتی کوتاه دسترسی راحت به جنس مخالف، تصاویر و اطلاعاتی از قبیل </a:t>
            </a:r>
            <a:r>
              <a:rPr lang="fa-IR" sz="1800" dirty="0" err="1">
                <a:solidFill>
                  <a:schemeClr val="tx1"/>
                </a:solidFill>
                <a:latin typeface="IRANSans" panose="020B0506030804020204" pitchFamily="34" charset="-78"/>
                <a:cs typeface="IRANSans" panose="020B0506030804020204" pitchFamily="34" charset="-78"/>
              </a:rPr>
              <a:t>پورنو</a:t>
            </a:r>
            <a:r>
              <a:rPr lang="fa-IR" sz="1800" dirty="0">
                <a:solidFill>
                  <a:schemeClr val="tx1"/>
                </a:solidFill>
                <a:latin typeface="IRANSans" panose="020B0506030804020204" pitchFamily="34" charset="-78"/>
                <a:cs typeface="IRANSans" panose="020B0506030804020204" pitchFamily="34" charset="-78"/>
              </a:rPr>
              <a:t> و..... میسر شده است.</a:t>
            </a:r>
            <a:br>
              <a:rPr lang="fa-IR" sz="1800" dirty="0">
                <a:solidFill>
                  <a:schemeClr val="tx1"/>
                </a:solidFill>
                <a:latin typeface="IRANSans" panose="020B0506030804020204" pitchFamily="34" charset="-78"/>
                <a:cs typeface="IRANSans" panose="020B0506030804020204" pitchFamily="34" charset="-78"/>
              </a:rPr>
            </a:br>
            <a:r>
              <a:rPr lang="fa-IR" sz="1800" dirty="0">
                <a:solidFill>
                  <a:schemeClr val="tx1"/>
                </a:solidFill>
                <a:latin typeface="IRANSans" panose="020B0506030804020204" pitchFamily="34" charset="-78"/>
                <a:cs typeface="IRANSans" panose="020B0506030804020204" pitchFamily="34" charset="-78"/>
              </a:rPr>
              <a:t>ممکن است بسیاری از عکس ها و فیلم هایی که در دنیای مجازی رد و بدل می شود و به دست </a:t>
            </a:r>
            <a:r>
              <a:rPr lang="fa-IR" sz="1800" dirty="0" smtClean="0">
                <a:solidFill>
                  <a:schemeClr val="tx1"/>
                </a:solidFill>
                <a:latin typeface="IRANSans" panose="020B0506030804020204" pitchFamily="34" charset="-78"/>
                <a:cs typeface="IRANSans" panose="020B0506030804020204" pitchFamily="34" charset="-78"/>
              </a:rPr>
              <a:t>فرزند ما </a:t>
            </a:r>
            <a:r>
              <a:rPr lang="fa-IR" sz="1800" dirty="0">
                <a:solidFill>
                  <a:schemeClr val="tx1"/>
                </a:solidFill>
                <a:latin typeface="IRANSans" panose="020B0506030804020204" pitchFamily="34" charset="-78"/>
                <a:cs typeface="IRANSans" panose="020B0506030804020204" pitchFamily="34" charset="-78"/>
              </a:rPr>
              <a:t>می رسد دارای محتوای پورنو یا محتوای خشونت آمیز باشد. </a:t>
            </a:r>
            <a:endParaRPr lang="fa-IR" sz="1800" dirty="0" smtClean="0">
              <a:solidFill>
                <a:schemeClr val="tx1"/>
              </a:solidFill>
              <a:latin typeface="IRANSans" panose="020B0506030804020204" pitchFamily="34" charset="-78"/>
              <a:cs typeface="IRANSans" panose="020B0506030804020204" pitchFamily="34" charset="-78"/>
            </a:endParaRPr>
          </a:p>
          <a:p>
            <a:pPr algn="ctr" rtl="1">
              <a:lnSpc>
                <a:spcPct val="114000"/>
              </a:lnSpc>
            </a:pPr>
            <a:r>
              <a:rPr lang="fa-IR" sz="1800" dirty="0" smtClean="0">
                <a:solidFill>
                  <a:schemeClr val="tx1"/>
                </a:solidFill>
                <a:latin typeface="IRANSans" panose="020B0506030804020204" pitchFamily="34" charset="-78"/>
                <a:cs typeface="IRANSans" panose="020B0506030804020204" pitchFamily="34" charset="-78"/>
              </a:rPr>
              <a:t>از </a:t>
            </a:r>
            <a:r>
              <a:rPr lang="fa-IR" sz="1800" dirty="0">
                <a:solidFill>
                  <a:schemeClr val="tx1"/>
                </a:solidFill>
                <a:latin typeface="IRANSans" panose="020B0506030804020204" pitchFamily="34" charset="-78"/>
                <a:cs typeface="IRANSans" panose="020B0506030804020204" pitchFamily="34" charset="-78"/>
              </a:rPr>
              <a:t>نظر علمی ثابت شده یکی از عوامل تحریک و ترشح غدد و هورمون های جنسی، "نگاه" است. با اینکه کودک هنوز به بلوغ نرسیده است اما با نگاه کردن به اینگونه تصاویر و فیلم ها تصویر سازی هایی در ذهن او ایجاد می </a:t>
            </a:r>
            <a:r>
              <a:rPr lang="fa-IR" sz="1800" dirty="0" smtClean="0">
                <a:solidFill>
                  <a:schemeClr val="tx1"/>
                </a:solidFill>
                <a:latin typeface="IRANSans" panose="020B0506030804020204" pitchFamily="34" charset="-78"/>
                <a:cs typeface="IRANSans" panose="020B0506030804020204" pitchFamily="34" charset="-78"/>
              </a:rPr>
              <a:t>شود و </a:t>
            </a:r>
            <a:r>
              <a:rPr lang="fa-IR" sz="1800" dirty="0">
                <a:solidFill>
                  <a:schemeClr val="tx1"/>
                </a:solidFill>
                <a:latin typeface="IRANSans" panose="020B0506030804020204" pitchFamily="34" charset="-78"/>
                <a:cs typeface="IRANSans" panose="020B0506030804020204" pitchFamily="34" charset="-78"/>
              </a:rPr>
              <a:t>هر بار به یادآوری این تصاویر موجب فعالیت بیشتر و سریع تر غدد جنسی می شود. تحریک و ترشح سریع تر غدد جنسی، </a:t>
            </a:r>
            <a:r>
              <a:rPr lang="fa-IR" sz="1800" dirty="0" err="1">
                <a:solidFill>
                  <a:schemeClr val="tx1"/>
                </a:solidFill>
                <a:latin typeface="IRANSans" panose="020B0506030804020204" pitchFamily="34" charset="-78"/>
                <a:cs typeface="IRANSans" panose="020B0506030804020204" pitchFamily="34" charset="-78"/>
              </a:rPr>
              <a:t>رسش</a:t>
            </a:r>
            <a:r>
              <a:rPr lang="fa-IR" sz="1800" dirty="0">
                <a:solidFill>
                  <a:schemeClr val="tx1"/>
                </a:solidFill>
                <a:latin typeface="IRANSans" panose="020B0506030804020204" pitchFamily="34" charset="-78"/>
                <a:cs typeface="IRANSans" panose="020B0506030804020204" pitchFamily="34" charset="-78"/>
              </a:rPr>
              <a:t> زودهنگام غدد جنسی را به دنبال دارد و موجب بلوغ زودرس می شود. </a:t>
            </a:r>
            <a:endParaRPr lang="en-US" sz="1800" dirty="0">
              <a:solidFill>
                <a:schemeClr val="tx1"/>
              </a:solidFill>
              <a:latin typeface="IRANSans" panose="020B0506030804020204" pitchFamily="34" charset="-78"/>
              <a:cs typeface="IRANSans" panose="020B0506030804020204" pitchFamily="34" charset="-78"/>
            </a:endParaRPr>
          </a:p>
        </p:txBody>
      </p:sp>
      <p:sp>
        <p:nvSpPr>
          <p:cNvPr id="7" name="Text Placeholder 2">
            <a:extLst>
              <a:ext uri="{FF2B5EF4-FFF2-40B4-BE49-F238E27FC236}">
                <a16:creationId xmlns:a16="http://schemas.microsoft.com/office/drawing/2014/main" id="{C3DBCC46-0FBD-45A5-B446-0CF4932825EF}"/>
              </a:ext>
            </a:extLst>
          </p:cNvPr>
          <p:cNvSpPr txBox="1">
            <a:spLocks/>
          </p:cNvSpPr>
          <p:nvPr/>
        </p:nvSpPr>
        <p:spPr>
          <a:xfrm>
            <a:off x="546848" y="128253"/>
            <a:ext cx="5611905" cy="775855"/>
          </a:xfrm>
          <a:prstGeom prst="rect">
            <a:avLst/>
          </a:prstGeom>
          <a:solidFill>
            <a:schemeClr val="accent1">
              <a:lumMod val="75000"/>
            </a:schemeClr>
          </a:solidFill>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buFontTx/>
              <a:buNone/>
            </a:pPr>
            <a:r>
              <a:rPr lang="fa-IR" sz="3600" dirty="0">
                <a:latin typeface="IRANSans" panose="020B0506030804020204" pitchFamily="34" charset="-78"/>
                <a:cs typeface="IRANSans" panose="020B0506030804020204" pitchFamily="34" charset="-78"/>
              </a:rPr>
              <a:t>7- بلوغ زودرس</a:t>
            </a:r>
            <a:endParaRPr lang="en-US" sz="3600" dirty="0">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3145102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phunuvietnam.vn/media/news/0dd81a42714c6fe8bd670804643b458d/1516082278_2-2.jpg">
            <a:extLst>
              <a:ext uri="{FF2B5EF4-FFF2-40B4-BE49-F238E27FC236}">
                <a16:creationId xmlns:a16="http://schemas.microsoft.com/office/drawing/2014/main" id="{C8DB8F00-2D41-460C-B34B-EF77304E97A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037" b="8333"/>
          <a:stretch/>
        </p:blipFill>
        <p:spPr bwMode="auto">
          <a:xfrm>
            <a:off x="0" y="0"/>
            <a:ext cx="12192000" cy="68199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D1A23CA-C99C-4878-BDFE-39FE16AD8066}"/>
              </a:ext>
            </a:extLst>
          </p:cNvPr>
          <p:cNvSpPr txBox="1">
            <a:spLocks/>
          </p:cNvSpPr>
          <p:nvPr/>
        </p:nvSpPr>
        <p:spPr>
          <a:xfrm>
            <a:off x="2244436" y="932093"/>
            <a:ext cx="4810414" cy="13261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a:r>
              <a:rPr lang="fa-IR" sz="3200" dirty="0">
                <a:solidFill>
                  <a:schemeClr val="tx1"/>
                </a:solidFill>
                <a:latin typeface="IRANSans" panose="020B0506030804020204" pitchFamily="34" charset="-78"/>
                <a:cs typeface="IRANSans" panose="020B0506030804020204" pitchFamily="34" charset="-78"/>
              </a:rPr>
              <a:t>8- اعتیاد به رایانه</a:t>
            </a:r>
            <a:endParaRPr lang="en-US" sz="3200" dirty="0">
              <a:solidFill>
                <a:schemeClr val="tx1"/>
              </a:solidFill>
              <a:latin typeface="IRANSans" panose="020B0506030804020204" pitchFamily="34" charset="-78"/>
              <a:cs typeface="IRANSans" panose="020B0506030804020204" pitchFamily="34" charset="-78"/>
            </a:endParaRPr>
          </a:p>
        </p:txBody>
      </p:sp>
      <p:sp>
        <p:nvSpPr>
          <p:cNvPr id="7" name="Content Placeholder 6">
            <a:extLst>
              <a:ext uri="{FF2B5EF4-FFF2-40B4-BE49-F238E27FC236}">
                <a16:creationId xmlns:a16="http://schemas.microsoft.com/office/drawing/2014/main" id="{D39CBB4D-CC1D-40C6-AA97-3B6789338FD6}"/>
              </a:ext>
            </a:extLst>
          </p:cNvPr>
          <p:cNvSpPr txBox="1">
            <a:spLocks/>
          </p:cNvSpPr>
          <p:nvPr/>
        </p:nvSpPr>
        <p:spPr>
          <a:xfrm>
            <a:off x="508000" y="3993776"/>
            <a:ext cx="10966450" cy="1315745"/>
          </a:xfrm>
          <a:prstGeom prst="rect">
            <a:avLst/>
          </a:prstGeom>
          <a:solidFill>
            <a:schemeClr val="tx2">
              <a:alpha val="47000"/>
            </a:schemeClr>
          </a:solidFill>
        </p:spPr>
        <p:txBody>
          <a:bodyPr vert="horz" wrap="square" lIns="0" tIns="0" rIns="0" bIns="0" rtlCol="0">
            <a:spAutoFit/>
          </a:bodyPr>
          <a:lstStyle>
            <a:lvl1pPr marL="396875" indent="-396875" algn="r" defTabSz="914363" rtl="1" eaLnBrk="1" latinLnBrk="0" hangingPunct="1">
              <a:lnSpc>
                <a:spcPct val="90000"/>
              </a:lnSpc>
              <a:spcBef>
                <a:spcPct val="20000"/>
              </a:spcBef>
              <a:buFontTx/>
              <a:buBlip>
                <a:blip r:embed="rId3"/>
              </a:buBlip>
              <a:defRPr sz="3200" kern="1200">
                <a:solidFill>
                  <a:schemeClr val="bg1"/>
                </a:solidFill>
                <a:latin typeface="+mn-lt"/>
                <a:ea typeface="+mn-ea"/>
                <a:cs typeface="B Yekan" panose="00000400000000000000" pitchFamily="2" charset="-78"/>
              </a:defRPr>
            </a:lvl1pPr>
            <a:lvl2pPr marL="914400" indent="-396875" algn="r" defTabSz="914363" rtl="1" eaLnBrk="1" latinLnBrk="0" hangingPunct="1">
              <a:lnSpc>
                <a:spcPct val="90000"/>
              </a:lnSpc>
              <a:spcBef>
                <a:spcPct val="20000"/>
              </a:spcBef>
              <a:buFontTx/>
              <a:buBlip>
                <a:blip r:embed="rId4"/>
              </a:buBlip>
              <a:defRPr sz="2800" kern="1200">
                <a:solidFill>
                  <a:schemeClr val="bg1"/>
                </a:solidFill>
                <a:latin typeface="+mn-lt"/>
                <a:ea typeface="+mn-ea"/>
                <a:cs typeface="B Yekan" panose="00000400000000000000" pitchFamily="2" charset="-78"/>
              </a:defRPr>
            </a:lvl2pPr>
            <a:lvl3pPr marL="1258888" indent="-344488"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3pPr>
            <a:lvl4pPr marL="1604963" indent="-346075"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4pPr>
            <a:lvl5pPr marL="1941513" indent="-336550"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None/>
            </a:pPr>
            <a:r>
              <a:rPr lang="fa-IR" sz="1800" dirty="0">
                <a:solidFill>
                  <a:schemeClr val="tx1"/>
                </a:solidFill>
                <a:latin typeface="IRANSans" panose="020B0506030804020204" pitchFamily="34" charset="-78"/>
                <a:cs typeface="IRANSans" panose="020B0506030804020204" pitchFamily="34" charset="-78"/>
              </a:rPr>
              <a:t>اعتیاد به اینترنت و یا در معنی وسیع‌تر استفاده‌ی بیش از اندازه از رایانه و ابزار تکنولوژی در زندگی و وابستگی به آنها به طوری که باعث ایجاد </a:t>
            </a:r>
            <a:r>
              <a:rPr lang="fa-IR" sz="1800" dirty="0" smtClean="0">
                <a:solidFill>
                  <a:schemeClr val="tx1"/>
                </a:solidFill>
                <a:latin typeface="IRANSans" panose="020B0506030804020204" pitchFamily="34" charset="-78"/>
                <a:cs typeface="IRANSans" panose="020B0506030804020204" pitchFamily="34" charset="-78"/>
              </a:rPr>
              <a:t>خلل </a:t>
            </a:r>
            <a:r>
              <a:rPr lang="fa-IR" sz="1800" dirty="0">
                <a:solidFill>
                  <a:schemeClr val="tx1"/>
                </a:solidFill>
                <a:latin typeface="IRANSans" panose="020B0506030804020204" pitchFamily="34" charset="-78"/>
                <a:cs typeface="IRANSans" panose="020B0506030804020204" pitchFamily="34" charset="-78"/>
              </a:rPr>
              <a:t>یا مشکلی در رسیدگی به کارهای روزانه و در نهایت بروز مشکلات روانی در افراد شود را </a:t>
            </a:r>
            <a:endParaRPr lang="fa-IR" sz="1800" dirty="0" smtClean="0">
              <a:solidFill>
                <a:schemeClr val="tx1"/>
              </a:solidFill>
              <a:latin typeface="IRANSans" panose="020B0506030804020204" pitchFamily="34" charset="-78"/>
              <a:cs typeface="IRANSans" panose="020B0506030804020204" pitchFamily="34" charset="-78"/>
            </a:endParaRPr>
          </a:p>
          <a:p>
            <a:pPr marL="0" indent="0" algn="ctr">
              <a:lnSpc>
                <a:spcPct val="150000"/>
              </a:lnSpc>
              <a:buNone/>
            </a:pPr>
            <a:r>
              <a:rPr lang="fa-IR" sz="2000" b="1" dirty="0" smtClean="0">
                <a:solidFill>
                  <a:schemeClr val="tx1"/>
                </a:solidFill>
                <a:latin typeface="IRANSans" panose="020B0506030804020204" pitchFamily="34" charset="-78"/>
                <a:cs typeface="IRANSans" panose="020B0506030804020204" pitchFamily="34" charset="-78"/>
              </a:rPr>
              <a:t>اعتیاد </a:t>
            </a:r>
            <a:r>
              <a:rPr lang="fa-IR" sz="2000" b="1" dirty="0">
                <a:solidFill>
                  <a:schemeClr val="tx1"/>
                </a:solidFill>
                <a:latin typeface="IRANSans" panose="020B0506030804020204" pitchFamily="34" charset="-78"/>
                <a:cs typeface="IRANSans" panose="020B0506030804020204" pitchFamily="34" charset="-78"/>
              </a:rPr>
              <a:t>مجازی </a:t>
            </a:r>
            <a:r>
              <a:rPr lang="fa-IR" sz="1800" dirty="0">
                <a:solidFill>
                  <a:schemeClr val="tx1"/>
                </a:solidFill>
                <a:latin typeface="IRANSans" panose="020B0506030804020204" pitchFamily="34" charset="-78"/>
                <a:cs typeface="IRANSans" panose="020B0506030804020204" pitchFamily="34" charset="-78"/>
              </a:rPr>
              <a:t>گویند.</a:t>
            </a:r>
            <a:endParaRPr lang="en-US" sz="1800" dirty="0">
              <a:solidFill>
                <a:schemeClr val="tx1"/>
              </a:solidFill>
              <a:latin typeface="IRANSans" panose="020B0506030804020204" pitchFamily="34" charset="-78"/>
              <a:cs typeface="IRANSans" panose="020B0506030804020204" pitchFamily="34" charset="-78"/>
            </a:endParaRPr>
          </a:p>
        </p:txBody>
      </p:sp>
      <p:sp>
        <p:nvSpPr>
          <p:cNvPr id="8" name="Rectangle 7">
            <a:extLst>
              <a:ext uri="{FF2B5EF4-FFF2-40B4-BE49-F238E27FC236}">
                <a16:creationId xmlns:a16="http://schemas.microsoft.com/office/drawing/2014/main" id="{C9501D81-6584-4965-A588-EEBAE73F2380}"/>
              </a:ext>
            </a:extLst>
          </p:cNvPr>
          <p:cNvSpPr/>
          <p:nvPr/>
        </p:nvSpPr>
        <p:spPr>
          <a:xfrm>
            <a:off x="520700" y="5303181"/>
            <a:ext cx="10941050" cy="851772"/>
          </a:xfrm>
          <a:prstGeom prst="rect">
            <a:avLst/>
          </a:prstGeom>
          <a:solidFill>
            <a:schemeClr val="tx2">
              <a:alpha val="47000"/>
            </a:schemeClr>
          </a:solidFill>
        </p:spPr>
        <p:txBody>
          <a:bodyPr vert="horz" wrap="square" lIns="0" tIns="0" rIns="0" bIns="0" rtlCol="0">
            <a:spAutoFit/>
          </a:bodyPr>
          <a:lstStyle/>
          <a:p>
            <a:pPr algn="ctr" defTabSz="914363" rtl="1">
              <a:lnSpc>
                <a:spcPct val="150000"/>
              </a:lnSpc>
              <a:spcBef>
                <a:spcPct val="20000"/>
              </a:spcBef>
            </a:pPr>
            <a:r>
              <a:rPr lang="fa-IR" dirty="0">
                <a:latin typeface="IRANSans" panose="020B0506030804020204" pitchFamily="34" charset="-78"/>
                <a:cs typeface="IRANSans" panose="020B0506030804020204" pitchFamily="34" charset="-78"/>
              </a:rPr>
              <a:t>چهار نفر از هر 10 کودک معتاد به اینترنت هستند </a:t>
            </a:r>
            <a:endParaRPr lang="fa-IR" dirty="0" smtClean="0">
              <a:latin typeface="IRANSans" panose="020B0506030804020204" pitchFamily="34" charset="-78"/>
              <a:cs typeface="IRANSans" panose="020B0506030804020204" pitchFamily="34" charset="-78"/>
            </a:endParaRPr>
          </a:p>
          <a:p>
            <a:pPr algn="ctr" defTabSz="914363" rtl="1">
              <a:lnSpc>
                <a:spcPct val="150000"/>
              </a:lnSpc>
              <a:spcBef>
                <a:spcPct val="20000"/>
              </a:spcBef>
            </a:pPr>
            <a:r>
              <a:rPr lang="fa-IR" dirty="0" smtClean="0">
                <a:latin typeface="IRANSans" panose="020B0506030804020204" pitchFamily="34" charset="-78"/>
                <a:cs typeface="IRANSans" panose="020B0506030804020204" pitchFamily="34" charset="-78"/>
              </a:rPr>
              <a:t>طبق </a:t>
            </a:r>
            <a:r>
              <a:rPr lang="fa-IR" dirty="0">
                <a:latin typeface="IRANSans" panose="020B0506030804020204" pitchFamily="34" charset="-78"/>
                <a:cs typeface="IRANSans" panose="020B0506030804020204" pitchFamily="34" charset="-78"/>
              </a:rPr>
              <a:t>تحقیقات جدید، تقریبا چهار نفر از هر 10 جوان هم ترس دارند که به اینترنت وابسته شوند.</a:t>
            </a:r>
            <a:endParaRPr lang="en-US" dirty="0">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577871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5EFCFD-9FD4-4676-B572-3D92B0A2B247}"/>
              </a:ext>
            </a:extLst>
          </p:cNvPr>
          <p:cNvSpPr>
            <a:spLocks noGrp="1"/>
          </p:cNvSpPr>
          <p:nvPr>
            <p:ph type="title"/>
          </p:nvPr>
        </p:nvSpPr>
        <p:spPr>
          <a:xfrm>
            <a:off x="397163" y="421970"/>
            <a:ext cx="11176000" cy="664797"/>
          </a:xfrm>
        </p:spPr>
        <p:txBody>
          <a:bodyPr>
            <a:normAutofit/>
          </a:bodyPr>
          <a:lstStyle/>
          <a:p>
            <a:pPr algn="ctr" rtl="1"/>
            <a:r>
              <a:rPr lang="fa-IR" sz="3600" b="1" dirty="0">
                <a:solidFill>
                  <a:srgbClr val="0070C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انواع اعتیاد مجازی</a:t>
            </a:r>
            <a:endParaRPr lang="en-US" sz="3600" b="1" dirty="0">
              <a:solidFill>
                <a:srgbClr val="0070C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sp>
        <p:nvSpPr>
          <p:cNvPr id="6" name="Content Placeholder 2">
            <a:extLst>
              <a:ext uri="{FF2B5EF4-FFF2-40B4-BE49-F238E27FC236}">
                <a16:creationId xmlns:a16="http://schemas.microsoft.com/office/drawing/2014/main" id="{42B072A8-D446-437E-AD2D-1FED55C8F214}"/>
              </a:ext>
            </a:extLst>
          </p:cNvPr>
          <p:cNvSpPr txBox="1">
            <a:spLocks/>
          </p:cNvSpPr>
          <p:nvPr/>
        </p:nvSpPr>
        <p:spPr>
          <a:xfrm>
            <a:off x="200297" y="1886028"/>
            <a:ext cx="11826240" cy="436237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rtl="1">
              <a:lnSpc>
                <a:spcPct val="100000"/>
              </a:lnSpc>
            </a:pPr>
            <a:r>
              <a:rPr lang="fa-IR" sz="3200" b="1" dirty="0">
                <a:solidFill>
                  <a:schemeClr val="tx1"/>
                </a:solidFill>
                <a:latin typeface="IRANSans" panose="020B0506030804020204" pitchFamily="34" charset="-78"/>
                <a:cs typeface="B Nazanin" panose="00000400000000000000" pitchFamily="2" charset="-78"/>
              </a:rPr>
              <a:t>پژوهش های انجام گرفته در مراکز روانشناسی و مراکز ترک اعتیاد اینترنتی و فناوری، </a:t>
            </a:r>
            <a:endParaRPr lang="fa-IR" sz="3200" b="1" dirty="0" smtClean="0">
              <a:solidFill>
                <a:schemeClr val="tx1"/>
              </a:solidFill>
              <a:latin typeface="IRANSans" panose="020B0506030804020204" pitchFamily="34" charset="-78"/>
              <a:cs typeface="B Nazanin" panose="00000400000000000000" pitchFamily="2" charset="-78"/>
            </a:endParaRPr>
          </a:p>
          <a:p>
            <a:pPr algn="r" rtl="1">
              <a:lnSpc>
                <a:spcPct val="100000"/>
              </a:lnSpc>
            </a:pPr>
            <a:r>
              <a:rPr lang="fa-IR" sz="3200" b="1" dirty="0" smtClean="0">
                <a:solidFill>
                  <a:schemeClr val="tx1"/>
                </a:solidFill>
                <a:latin typeface="IRANSans" panose="020B0506030804020204" pitchFamily="34" charset="-78"/>
                <a:cs typeface="B Nazanin" panose="00000400000000000000" pitchFamily="2" charset="-78"/>
              </a:rPr>
              <a:t>اعتیاد </a:t>
            </a:r>
            <a:r>
              <a:rPr lang="fa-IR" sz="3200" b="1" dirty="0">
                <a:solidFill>
                  <a:schemeClr val="tx1"/>
                </a:solidFill>
                <a:latin typeface="IRANSans" panose="020B0506030804020204" pitchFamily="34" charset="-78"/>
                <a:cs typeface="B Nazanin" panose="00000400000000000000" pitchFamily="2" charset="-78"/>
              </a:rPr>
              <a:t>اینترنتی را در ۵ دسته تقسیم کرده است:</a:t>
            </a:r>
            <a:endParaRPr lang="en-US" sz="3200" b="1" dirty="0">
              <a:solidFill>
                <a:schemeClr val="tx1"/>
              </a:solidFill>
              <a:latin typeface="IRANSans" panose="020B0506030804020204" pitchFamily="34" charset="-78"/>
              <a:cs typeface="B Nazanin" panose="00000400000000000000" pitchFamily="2" charset="-78"/>
            </a:endParaRPr>
          </a:p>
          <a:p>
            <a:pPr algn="r" rtl="1">
              <a:lnSpc>
                <a:spcPct val="150000"/>
              </a:lnSpc>
            </a:pPr>
            <a:r>
              <a:rPr lang="fa-IR" sz="2800" dirty="0">
                <a:solidFill>
                  <a:srgbClr val="F12F37"/>
                </a:solidFill>
                <a:effectLst>
                  <a:outerShdw blurRad="38100" dist="38100" dir="2700000" algn="tl">
                    <a:srgbClr val="000000">
                      <a:alpha val="43137"/>
                    </a:srgbClr>
                  </a:outerShdw>
                </a:effectLst>
                <a:latin typeface="IRANSans" panose="020B0506030804020204" pitchFamily="34" charset="-78"/>
                <a:cs typeface="B Nazanin" panose="00000400000000000000" pitchFamily="2" charset="-78"/>
              </a:rPr>
              <a:t>1- اعتیاد به مسائل جنسی (</a:t>
            </a:r>
            <a:r>
              <a:rPr lang="en-US" sz="2800" dirty="0">
                <a:solidFill>
                  <a:srgbClr val="F12F37"/>
                </a:solidFill>
                <a:effectLst>
                  <a:outerShdw blurRad="38100" dist="38100" dir="2700000" algn="tl">
                    <a:srgbClr val="000000">
                      <a:alpha val="43137"/>
                    </a:srgbClr>
                  </a:outerShdw>
                </a:effectLst>
                <a:latin typeface="IRANSans" panose="020B0506030804020204" pitchFamily="34" charset="-78"/>
                <a:cs typeface="B Nazanin" panose="00000400000000000000" pitchFamily="2" charset="-78"/>
              </a:rPr>
              <a:t>Cybersex Addiction</a:t>
            </a:r>
            <a:r>
              <a:rPr lang="fa-IR" sz="2800" dirty="0">
                <a:solidFill>
                  <a:srgbClr val="F12F37"/>
                </a:solidFill>
                <a:effectLst>
                  <a:outerShdw blurRad="38100" dist="38100" dir="2700000" algn="tl">
                    <a:srgbClr val="000000">
                      <a:alpha val="43137"/>
                    </a:srgbClr>
                  </a:outerShdw>
                </a:effectLst>
                <a:latin typeface="IRANSans" panose="020B0506030804020204" pitchFamily="34" charset="-78"/>
                <a:cs typeface="B Nazanin" panose="00000400000000000000" pitchFamily="2" charset="-78"/>
              </a:rPr>
              <a:t>):</a:t>
            </a:r>
            <a:endParaRPr lang="en-US" sz="2800" dirty="0">
              <a:solidFill>
                <a:srgbClr val="F12F37"/>
              </a:solidFill>
              <a:effectLst>
                <a:outerShdw blurRad="38100" dist="38100" dir="2700000" algn="tl">
                  <a:srgbClr val="000000">
                    <a:alpha val="43137"/>
                  </a:srgbClr>
                </a:outerShdw>
              </a:effectLst>
              <a:latin typeface="IRANSans" panose="020B0506030804020204" pitchFamily="34" charset="-78"/>
              <a:cs typeface="B Nazanin" panose="00000400000000000000" pitchFamily="2" charset="-78"/>
            </a:endParaRPr>
          </a:p>
          <a:p>
            <a:pPr lvl="1" algn="r" rtl="1">
              <a:lnSpc>
                <a:spcPct val="150000"/>
              </a:lnSpc>
            </a:pPr>
            <a:r>
              <a:rPr lang="fa-IR" sz="2800" dirty="0">
                <a:solidFill>
                  <a:schemeClr val="tx1"/>
                </a:solidFill>
                <a:latin typeface="IRANSans" panose="020B0506030804020204" pitchFamily="34" charset="-78"/>
                <a:cs typeface="B Nazanin" panose="00000400000000000000" pitchFamily="2" charset="-78"/>
              </a:rPr>
              <a:t>به هر موضوعی که حول محور مسائل جنسی در فضای مجازی باشد، اطلاق می‌شود. </a:t>
            </a:r>
            <a:endParaRPr lang="fa-IR" sz="2800" dirty="0" smtClean="0">
              <a:solidFill>
                <a:schemeClr val="tx1"/>
              </a:solidFill>
              <a:latin typeface="IRANSans" panose="020B0506030804020204" pitchFamily="34" charset="-78"/>
              <a:cs typeface="B Nazanin" panose="00000400000000000000" pitchFamily="2" charset="-78"/>
            </a:endParaRPr>
          </a:p>
          <a:p>
            <a:pPr lvl="1" algn="r" rtl="1">
              <a:lnSpc>
                <a:spcPct val="150000"/>
              </a:lnSpc>
            </a:pPr>
            <a:r>
              <a:rPr lang="fa-IR" sz="2800" dirty="0" smtClean="0">
                <a:solidFill>
                  <a:schemeClr val="tx1"/>
                </a:solidFill>
                <a:latin typeface="IRANSans" panose="020B0506030804020204" pitchFamily="34" charset="-78"/>
                <a:cs typeface="B Nazanin" panose="00000400000000000000" pitchFamily="2" charset="-78"/>
              </a:rPr>
              <a:t>بنابر </a:t>
            </a:r>
            <a:r>
              <a:rPr lang="fa-IR" sz="2800" dirty="0">
                <a:solidFill>
                  <a:schemeClr val="tx1"/>
                </a:solidFill>
                <a:latin typeface="IRANSans" panose="020B0506030804020204" pitchFamily="34" charset="-78"/>
                <a:cs typeface="B Nazanin" panose="00000400000000000000" pitchFamily="2" charset="-78"/>
              </a:rPr>
              <a:t>اطلاعات آماری، با توجه به خصوصیات فضای مجازی (سرعت دسترسی بالا به دیتا و کم هزینه بودن استفاده از فضای مجازی)، صنعت پورنوگرافی در ردیف اول پرطرفدارترین موضوعات در فضای مجازی است.</a:t>
            </a:r>
            <a:endParaRPr lang="en-US" sz="2800" dirty="0">
              <a:solidFill>
                <a:schemeClr val="tx1"/>
              </a:solidFill>
              <a:latin typeface="IRANSans" panose="020B0506030804020204" pitchFamily="34" charset="-78"/>
              <a:cs typeface="B Nazanin" panose="00000400000000000000" pitchFamily="2" charset="-78"/>
            </a:endParaRPr>
          </a:p>
        </p:txBody>
      </p:sp>
    </p:spTree>
    <p:extLst>
      <p:ext uri="{BB962C8B-B14F-4D97-AF65-F5344CB8AC3E}">
        <p14:creationId xmlns:p14="http://schemas.microsoft.com/office/powerpoint/2010/main" val="2826284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4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4E9772-B63D-4287-B715-EF34F4905E0C}"/>
              </a:ext>
            </a:extLst>
          </p:cNvPr>
          <p:cNvSpPr txBox="1">
            <a:spLocks/>
          </p:cNvSpPr>
          <p:nvPr/>
        </p:nvSpPr>
        <p:spPr>
          <a:xfrm>
            <a:off x="508000" y="499762"/>
            <a:ext cx="11176000" cy="8254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rtl="1"/>
            <a:r>
              <a:rPr lang="fa-IR" sz="4800" dirty="0">
                <a:ln>
                  <a:solidFill>
                    <a:srgbClr val="F12F37"/>
                  </a:solidFill>
                </a:ln>
                <a:latin typeface="IRANSans" panose="020B0506030804020204" pitchFamily="34" charset="-78"/>
                <a:cs typeface="IRANSans" panose="020B0506030804020204" pitchFamily="34" charset="-78"/>
              </a:rPr>
              <a:t>اهمیت موضوع :</a:t>
            </a:r>
            <a:endParaRPr lang="en-US" sz="4800" dirty="0">
              <a:ln>
                <a:solidFill>
                  <a:srgbClr val="F12F37"/>
                </a:solidFill>
              </a:ln>
              <a:latin typeface="IRANSans" panose="020B0506030804020204" pitchFamily="34" charset="-78"/>
              <a:cs typeface="IRANSans" panose="020B0506030804020204" pitchFamily="34" charset="-78"/>
            </a:endParaRPr>
          </a:p>
        </p:txBody>
      </p:sp>
      <p:sp>
        <p:nvSpPr>
          <p:cNvPr id="7" name="Content Placeholder 2">
            <a:extLst>
              <a:ext uri="{FF2B5EF4-FFF2-40B4-BE49-F238E27FC236}">
                <a16:creationId xmlns:a16="http://schemas.microsoft.com/office/drawing/2014/main" id="{FE9913FE-5B9A-4C7D-A68C-0F8C20807004}"/>
              </a:ext>
            </a:extLst>
          </p:cNvPr>
          <p:cNvSpPr txBox="1">
            <a:spLocks/>
          </p:cNvSpPr>
          <p:nvPr/>
        </p:nvSpPr>
        <p:spPr>
          <a:xfrm>
            <a:off x="4664765" y="1807038"/>
            <a:ext cx="7376286" cy="36930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rtl="1">
              <a:lnSpc>
                <a:spcPct val="150000"/>
              </a:lnSpc>
            </a:pPr>
            <a:r>
              <a:rPr lang="fa-IR" sz="2800" dirty="0">
                <a:solidFill>
                  <a:schemeClr val="tx1"/>
                </a:solidFill>
                <a:latin typeface="IRANSans" panose="020B0506030804020204" pitchFamily="34" charset="-78"/>
                <a:cs typeface="B Nazanin" panose="00000400000000000000" pitchFamily="2" charset="-78"/>
              </a:rPr>
              <a:t>نوع استفاده کودکان و نوجوانان و حجم استفاده آنها از شبکه های اجتماعی، بازی های رایانه ای و موبایلی موجب شده کشورهای مختلف دنیا با چالش های جدیدی در حوزه سلامت روانی، اخلاقی و جسمی دانش آموزان مواجه شوند.</a:t>
            </a:r>
          </a:p>
          <a:p>
            <a:pPr algn="just" rtl="1">
              <a:lnSpc>
                <a:spcPct val="150000"/>
              </a:lnSpc>
            </a:pPr>
            <a:r>
              <a:rPr lang="fa-IR" sz="2800" dirty="0">
                <a:solidFill>
                  <a:schemeClr val="tx1"/>
                </a:solidFill>
                <a:latin typeface="IRANSans" panose="020B0506030804020204" pitchFamily="34" charset="-78"/>
                <a:cs typeface="B Nazanin" panose="00000400000000000000" pitchFamily="2" charset="-78"/>
              </a:rPr>
              <a:t>شناخت این مخاطرات و آشنایی با شیوه های پیشگیری، کنترل و مراقبت از آنها به امری بسیار مهم برای خانواده ها و متولیان مدیریت جامعه تبدیل شده است.</a:t>
            </a:r>
            <a:endParaRPr lang="en-US" sz="2800" dirty="0">
              <a:solidFill>
                <a:schemeClr val="tx1"/>
              </a:solidFill>
              <a:latin typeface="IRANSans" panose="020B0506030804020204" pitchFamily="34" charset="-78"/>
              <a:cs typeface="B Nazanin" panose="00000400000000000000" pitchFamily="2" charset="-78"/>
            </a:endParaRPr>
          </a:p>
        </p:txBody>
      </p:sp>
      <p:pic>
        <p:nvPicPr>
          <p:cNvPr id="8" name="Picture 2" descr="https://encrypted-tbn0.gstatic.com/images?q=tbn:ANd9GcQntPzvbxQTdGnFVjKle5NzWnUCK4-95FNtVnJHCKBrmdN77achcw">
            <a:extLst>
              <a:ext uri="{FF2B5EF4-FFF2-40B4-BE49-F238E27FC236}">
                <a16:creationId xmlns:a16="http://schemas.microsoft.com/office/drawing/2014/main" id="{0120E6FF-5D73-47E9-8E0C-5BBC7A1895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78" y="1807038"/>
            <a:ext cx="4492487" cy="47234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328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pic>
        <p:nvPicPr>
          <p:cNvPr id="5" name="Picture 2" descr="http://image3.mouthshut.com/images/imagesp/925835354s.jpg">
            <a:extLst>
              <a:ext uri="{FF2B5EF4-FFF2-40B4-BE49-F238E27FC236}">
                <a16:creationId xmlns:a16="http://schemas.microsoft.com/office/drawing/2014/main" id="{E5ED1F32-27E8-4EEF-BB15-C74B522A83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05225" cy="44473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9E6A87B-029C-4153-83BB-1BA64AC6BA32}"/>
              </a:ext>
            </a:extLst>
          </p:cNvPr>
          <p:cNvSpPr txBox="1">
            <a:spLocks/>
          </p:cNvSpPr>
          <p:nvPr/>
        </p:nvSpPr>
        <p:spPr>
          <a:xfrm>
            <a:off x="429491" y="4796567"/>
            <a:ext cx="11102789" cy="18789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a:lnSpc>
                <a:spcPct val="150000"/>
              </a:lnSpc>
            </a:pPr>
            <a:r>
              <a:rPr lang="fa-IR" sz="2800" dirty="0">
                <a:solidFill>
                  <a:schemeClr val="tx1"/>
                </a:solidFill>
                <a:latin typeface="IRANSans" panose="020B0506030804020204" pitchFamily="34" charset="-78"/>
                <a:cs typeface="B Nazanin" panose="00000400000000000000" pitchFamily="2" charset="-78"/>
              </a:rPr>
              <a:t>اعتیاد به </a:t>
            </a:r>
            <a:r>
              <a:rPr lang="fa-IR" sz="2800" dirty="0" err="1">
                <a:solidFill>
                  <a:schemeClr val="tx1"/>
                </a:solidFill>
                <a:latin typeface="IRANSans" panose="020B0506030804020204" pitchFamily="34" charset="-78"/>
                <a:cs typeface="B Nazanin" panose="00000400000000000000" pitchFamily="2" charset="-78"/>
              </a:rPr>
              <a:t>شبکه‌های</a:t>
            </a:r>
            <a:r>
              <a:rPr lang="fa-IR" sz="2800" dirty="0">
                <a:solidFill>
                  <a:schemeClr val="tx1"/>
                </a:solidFill>
                <a:latin typeface="IRANSans" panose="020B0506030804020204" pitchFamily="34" charset="-78"/>
                <a:cs typeface="B Nazanin" panose="00000400000000000000" pitchFamily="2" charset="-78"/>
              </a:rPr>
              <a:t> اجتماعی، چت </a:t>
            </a:r>
            <a:r>
              <a:rPr lang="fa-IR" sz="2800" dirty="0" err="1">
                <a:solidFill>
                  <a:schemeClr val="tx1"/>
                </a:solidFill>
                <a:latin typeface="IRANSans" panose="020B0506030804020204" pitchFamily="34" charset="-78"/>
                <a:cs typeface="B Nazanin" panose="00000400000000000000" pitchFamily="2" charset="-78"/>
              </a:rPr>
              <a:t>روم‌ها</a:t>
            </a:r>
            <a:r>
              <a:rPr lang="fa-IR" sz="2800" dirty="0">
                <a:solidFill>
                  <a:schemeClr val="tx1"/>
                </a:solidFill>
                <a:latin typeface="IRANSans" panose="020B0506030804020204" pitchFamily="34" charset="-78"/>
                <a:cs typeface="B Nazanin" panose="00000400000000000000" pitchFamily="2" charset="-78"/>
              </a:rPr>
              <a:t>، </a:t>
            </a:r>
            <a:r>
              <a:rPr lang="fa-IR" sz="2800" dirty="0" err="1">
                <a:solidFill>
                  <a:schemeClr val="tx1"/>
                </a:solidFill>
                <a:latin typeface="IRANSans" panose="020B0506030804020204" pitchFamily="34" charset="-78"/>
                <a:cs typeface="B Nazanin" panose="00000400000000000000" pitchFamily="2" charset="-78"/>
              </a:rPr>
              <a:t>مسنجرها</a:t>
            </a:r>
            <a:r>
              <a:rPr lang="fa-IR" sz="2800" dirty="0">
                <a:solidFill>
                  <a:schemeClr val="tx1"/>
                </a:solidFill>
                <a:latin typeface="IRANSans" panose="020B0506030804020204" pitchFamily="34" charset="-78"/>
                <a:cs typeface="B Nazanin" panose="00000400000000000000" pitchFamily="2" charset="-78"/>
              </a:rPr>
              <a:t> و هر ابزاری که منجر به رابطه عاطفی و دوستی میان کاربران اینترنتی </a:t>
            </a:r>
            <a:r>
              <a:rPr lang="fa-IR" sz="2800" dirty="0" err="1">
                <a:solidFill>
                  <a:schemeClr val="tx1"/>
                </a:solidFill>
                <a:latin typeface="IRANSans" panose="020B0506030804020204" pitchFamily="34" charset="-78"/>
                <a:cs typeface="B Nazanin" panose="00000400000000000000" pitchFamily="2" charset="-78"/>
              </a:rPr>
              <a:t>می‌شود</a:t>
            </a:r>
            <a:r>
              <a:rPr lang="fa-IR" sz="2800" dirty="0">
                <a:solidFill>
                  <a:schemeClr val="tx1"/>
                </a:solidFill>
                <a:latin typeface="IRANSans" panose="020B0506030804020204" pitchFamily="34" charset="-78"/>
                <a:cs typeface="B Nazanin" panose="00000400000000000000" pitchFamily="2" charset="-78"/>
              </a:rPr>
              <a:t>، اعتیاد به ارتباطات عاطفی و دوستانه گفته می شود.</a:t>
            </a:r>
            <a:endParaRPr lang="en-US" sz="2800" dirty="0">
              <a:solidFill>
                <a:schemeClr val="tx1"/>
              </a:solidFill>
              <a:latin typeface="IRANSans" panose="020B0506030804020204" pitchFamily="34" charset="-78"/>
              <a:cs typeface="B Nazanin" panose="00000400000000000000" pitchFamily="2" charset="-78"/>
            </a:endParaRPr>
          </a:p>
        </p:txBody>
      </p:sp>
      <p:sp>
        <p:nvSpPr>
          <p:cNvPr id="8" name="Rectangle 7">
            <a:extLst>
              <a:ext uri="{FF2B5EF4-FFF2-40B4-BE49-F238E27FC236}">
                <a16:creationId xmlns:a16="http://schemas.microsoft.com/office/drawing/2014/main" id="{EC57B6FE-5E0D-4A7A-8BC4-688EA19D779E}"/>
              </a:ext>
            </a:extLst>
          </p:cNvPr>
          <p:cNvSpPr/>
          <p:nvPr/>
        </p:nvSpPr>
        <p:spPr>
          <a:xfrm>
            <a:off x="6205225" y="2199978"/>
            <a:ext cx="5702808" cy="954107"/>
          </a:xfrm>
          <a:prstGeom prst="rect">
            <a:avLst/>
          </a:prstGeom>
        </p:spPr>
        <p:txBody>
          <a:bodyPr wrap="square">
            <a:spAutoFit/>
          </a:bodyPr>
          <a:lstStyle/>
          <a:p>
            <a:pPr algn="ctr" rtl="1"/>
            <a:r>
              <a:rPr lang="fa-IR" sz="2800" dirty="0">
                <a:solidFill>
                  <a:srgbClr val="F12F37"/>
                </a:solidFill>
                <a:latin typeface="IRANSans" panose="020B0506030804020204" pitchFamily="34" charset="-78"/>
                <a:cs typeface="B Nazanin" panose="00000400000000000000" pitchFamily="2" charset="-78"/>
              </a:rPr>
              <a:t>2- اعتیاد به ارتباطات عاطفی و دوستانه </a:t>
            </a:r>
            <a:endParaRPr lang="fa-IR" sz="2800" dirty="0" smtClean="0">
              <a:solidFill>
                <a:srgbClr val="F12F37"/>
              </a:solidFill>
              <a:latin typeface="IRANSans" panose="020B0506030804020204" pitchFamily="34" charset="-78"/>
              <a:cs typeface="B Nazanin" panose="00000400000000000000" pitchFamily="2" charset="-78"/>
            </a:endParaRPr>
          </a:p>
          <a:p>
            <a:pPr algn="ctr" rtl="1"/>
            <a:r>
              <a:rPr lang="fa-IR" sz="2800" dirty="0" smtClean="0">
                <a:solidFill>
                  <a:srgbClr val="F12F37"/>
                </a:solidFill>
                <a:latin typeface="IRANSans" panose="020B0506030804020204" pitchFamily="34" charset="-78"/>
                <a:cs typeface="B Nazanin" panose="00000400000000000000" pitchFamily="2" charset="-78"/>
              </a:rPr>
              <a:t>(</a:t>
            </a:r>
            <a:r>
              <a:rPr lang="en-US" sz="2800" dirty="0">
                <a:solidFill>
                  <a:srgbClr val="F12F37"/>
                </a:solidFill>
                <a:latin typeface="IRANSans" panose="020B0506030804020204" pitchFamily="34" charset="-78"/>
                <a:cs typeface="B Nazanin" panose="00000400000000000000" pitchFamily="2" charset="-78"/>
              </a:rPr>
              <a:t>Cyber-Relationship Addiction</a:t>
            </a:r>
            <a:r>
              <a:rPr lang="fa-IR" sz="2800" dirty="0">
                <a:solidFill>
                  <a:srgbClr val="F12F37"/>
                </a:solidFill>
                <a:latin typeface="IRANSans" panose="020B0506030804020204" pitchFamily="34" charset="-78"/>
                <a:cs typeface="B Nazanin" panose="00000400000000000000" pitchFamily="2" charset="-78"/>
              </a:rPr>
              <a:t>):</a:t>
            </a:r>
            <a:endParaRPr lang="en-US" sz="2800" dirty="0">
              <a:solidFill>
                <a:srgbClr val="F12F37"/>
              </a:solidFill>
              <a:latin typeface="IRANSans" panose="020B0506030804020204" pitchFamily="34" charset="-78"/>
              <a:cs typeface="B Nazanin" panose="00000400000000000000" pitchFamily="2" charset="-78"/>
            </a:endParaRPr>
          </a:p>
        </p:txBody>
      </p:sp>
    </p:spTree>
    <p:extLst>
      <p:ext uri="{BB962C8B-B14F-4D97-AF65-F5344CB8AC3E}">
        <p14:creationId xmlns:p14="http://schemas.microsoft.com/office/powerpoint/2010/main" val="1002552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mg-fotki.yandex.ru/get/9216/87106881.10/0_ea103_10212034_XL.jpg">
            <a:extLst>
              <a:ext uri="{FF2B5EF4-FFF2-40B4-BE49-F238E27FC236}">
                <a16:creationId xmlns:a16="http://schemas.microsoft.com/office/drawing/2014/main" id="{6565D98E-7FCD-4CED-9F7B-609A9853C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3539" y="0"/>
            <a:ext cx="6838461" cy="6858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E76E67F2-ECB5-4B99-95B3-D635CE2AFB65}"/>
              </a:ext>
            </a:extLst>
          </p:cNvPr>
          <p:cNvSpPr txBox="1">
            <a:spLocks/>
          </p:cNvSpPr>
          <p:nvPr/>
        </p:nvSpPr>
        <p:spPr>
          <a:xfrm>
            <a:off x="143368" y="2077439"/>
            <a:ext cx="5056908" cy="43392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rtl="1">
              <a:lnSpc>
                <a:spcPct val="150000"/>
              </a:lnSpc>
            </a:pPr>
            <a:r>
              <a:rPr lang="fa-IR" dirty="0">
                <a:solidFill>
                  <a:schemeClr val="tx1"/>
                </a:solidFill>
                <a:latin typeface="IRANSans" panose="020B0506030804020204" pitchFamily="34" charset="-78"/>
                <a:cs typeface="B Nazanin" panose="00000400000000000000" pitchFamily="2" charset="-78"/>
              </a:rPr>
              <a:t>این اعتیاد شامل استفاده بیش از حد و وسواس گونه از اینترنت جهت تجارت‌های آنلاین، بازی‌ها و حراجی های آنلاین و </a:t>
            </a:r>
            <a:r>
              <a:rPr lang="fa-IR" dirty="0" smtClean="0">
                <a:solidFill>
                  <a:schemeClr val="tx1"/>
                </a:solidFill>
                <a:latin typeface="IRANSans" panose="020B0506030804020204" pitchFamily="34" charset="-78"/>
                <a:cs typeface="B Nazanin" panose="00000400000000000000" pitchFamily="2" charset="-78"/>
              </a:rPr>
              <a:t>قماربازی و شرط بندی </a:t>
            </a:r>
            <a:r>
              <a:rPr lang="fa-IR" dirty="0">
                <a:solidFill>
                  <a:schemeClr val="tx1"/>
                </a:solidFill>
                <a:latin typeface="IRANSans" panose="020B0506030804020204" pitchFamily="34" charset="-78"/>
                <a:cs typeface="B Nazanin" panose="00000400000000000000" pitchFamily="2" charset="-78"/>
              </a:rPr>
              <a:t>است</a:t>
            </a:r>
            <a:r>
              <a:rPr lang="fa-IR" dirty="0" smtClean="0">
                <a:solidFill>
                  <a:schemeClr val="tx1"/>
                </a:solidFill>
                <a:latin typeface="IRANSans" panose="020B0506030804020204" pitchFamily="34" charset="-78"/>
                <a:cs typeface="B Nazanin" panose="00000400000000000000" pitchFamily="2" charset="-78"/>
              </a:rPr>
              <a:t>.</a:t>
            </a:r>
          </a:p>
          <a:p>
            <a:pPr algn="just" rtl="1">
              <a:lnSpc>
                <a:spcPct val="150000"/>
              </a:lnSpc>
            </a:pPr>
            <a:r>
              <a:rPr lang="fa-IR" dirty="0" smtClean="0">
                <a:solidFill>
                  <a:schemeClr val="tx1"/>
                </a:solidFill>
                <a:latin typeface="IRANSans" panose="020B0506030804020204" pitchFamily="34" charset="-78"/>
                <a:cs typeface="B Nazanin" panose="00000400000000000000" pitchFamily="2" charset="-78"/>
              </a:rPr>
              <a:t> </a:t>
            </a:r>
            <a:r>
              <a:rPr lang="fa-IR" dirty="0">
                <a:solidFill>
                  <a:schemeClr val="tx1"/>
                </a:solidFill>
                <a:latin typeface="IRANSans" panose="020B0506030804020204" pitchFamily="34" charset="-78"/>
                <a:cs typeface="B Nazanin" panose="00000400000000000000" pitchFamily="2" charset="-78"/>
              </a:rPr>
              <a:t>بنابر نظر کارشناسان، این پدیده </a:t>
            </a:r>
            <a:r>
              <a:rPr lang="fa-IR" dirty="0" smtClean="0">
                <a:solidFill>
                  <a:schemeClr val="tx1"/>
                </a:solidFill>
                <a:latin typeface="IRANSans" panose="020B0506030804020204" pitchFamily="34" charset="-78"/>
                <a:cs typeface="B Nazanin" panose="00000400000000000000" pitchFamily="2" charset="-78"/>
              </a:rPr>
              <a:t>با توجه </a:t>
            </a:r>
            <a:r>
              <a:rPr lang="fa-IR" dirty="0">
                <a:solidFill>
                  <a:schemeClr val="tx1"/>
                </a:solidFill>
                <a:latin typeface="IRANSans" panose="020B0506030804020204" pitchFamily="34" charset="-78"/>
                <a:cs typeface="B Nazanin" panose="00000400000000000000" pitchFamily="2" charset="-78"/>
              </a:rPr>
              <a:t>به فضای تحریک کننده و جذاب اینترنت در حال گسترش است و مشکلات اجتماعی بسیاری را برای جوامع مدرن و غیر مدرن ایجاد کرده است.</a:t>
            </a:r>
            <a:endParaRPr lang="en-US" dirty="0">
              <a:solidFill>
                <a:schemeClr val="tx1"/>
              </a:solidFill>
              <a:latin typeface="IRANSans" panose="020B0506030804020204" pitchFamily="34" charset="-78"/>
              <a:cs typeface="B Nazanin" panose="00000400000000000000" pitchFamily="2" charset="-78"/>
            </a:endParaRPr>
          </a:p>
        </p:txBody>
      </p:sp>
      <p:sp>
        <p:nvSpPr>
          <p:cNvPr id="8" name="Rectangle 7">
            <a:extLst>
              <a:ext uri="{FF2B5EF4-FFF2-40B4-BE49-F238E27FC236}">
                <a16:creationId xmlns:a16="http://schemas.microsoft.com/office/drawing/2014/main" id="{575BCAC3-A94C-48F3-AF79-36BFCA3E45A5}"/>
              </a:ext>
            </a:extLst>
          </p:cNvPr>
          <p:cNvSpPr/>
          <p:nvPr/>
        </p:nvSpPr>
        <p:spPr>
          <a:xfrm>
            <a:off x="508000" y="792277"/>
            <a:ext cx="4539012" cy="1077218"/>
          </a:xfrm>
          <a:prstGeom prst="rect">
            <a:avLst/>
          </a:prstGeom>
        </p:spPr>
        <p:txBody>
          <a:bodyPr wrap="square">
            <a:spAutoFit/>
          </a:bodyPr>
          <a:lstStyle/>
          <a:p>
            <a:pPr algn="ctr" rtl="1"/>
            <a:r>
              <a:rPr lang="fa-IR" sz="3200" dirty="0">
                <a:solidFill>
                  <a:srgbClr val="F12F37"/>
                </a:solidFill>
                <a:latin typeface="IRANSans" panose="020B0506030804020204" pitchFamily="34" charset="-78"/>
                <a:cs typeface="B Nazanin" panose="00000400000000000000" pitchFamily="2" charset="-78"/>
              </a:rPr>
              <a:t>3- وسواس به اینترنت</a:t>
            </a:r>
          </a:p>
          <a:p>
            <a:pPr algn="ctr" rtl="1"/>
            <a:r>
              <a:rPr lang="fa-IR" sz="3200" dirty="0">
                <a:solidFill>
                  <a:srgbClr val="F12F37"/>
                </a:solidFill>
                <a:latin typeface="IRANSans" panose="020B0506030804020204" pitchFamily="34" charset="-78"/>
                <a:cs typeface="B Nazanin" panose="00000400000000000000" pitchFamily="2" charset="-78"/>
              </a:rPr>
              <a:t> (</a:t>
            </a:r>
            <a:r>
              <a:rPr lang="en-US" sz="3200" dirty="0">
                <a:solidFill>
                  <a:srgbClr val="F12F37"/>
                </a:solidFill>
                <a:latin typeface="IRANSans" panose="020B0506030804020204" pitchFamily="34" charset="-78"/>
                <a:cs typeface="B Nazanin" panose="00000400000000000000" pitchFamily="2" charset="-78"/>
              </a:rPr>
              <a:t>Net Compulsions</a:t>
            </a:r>
            <a:r>
              <a:rPr lang="fa-IR" sz="3200" dirty="0">
                <a:solidFill>
                  <a:srgbClr val="F12F37"/>
                </a:solidFill>
                <a:latin typeface="IRANSans" panose="020B0506030804020204" pitchFamily="34" charset="-78"/>
                <a:cs typeface="B Nazanin" panose="00000400000000000000" pitchFamily="2" charset="-78"/>
              </a:rPr>
              <a:t>):</a:t>
            </a:r>
            <a:endParaRPr lang="en-US" sz="3200" dirty="0">
              <a:solidFill>
                <a:srgbClr val="F12F37"/>
              </a:solidFill>
              <a:latin typeface="IRANSans" panose="020B0506030804020204" pitchFamily="34" charset="-78"/>
              <a:cs typeface="B Nazanin" panose="00000400000000000000" pitchFamily="2" charset="-78"/>
            </a:endParaRPr>
          </a:p>
        </p:txBody>
      </p:sp>
    </p:spTree>
    <p:extLst>
      <p:ext uri="{BB962C8B-B14F-4D97-AF65-F5344CB8AC3E}">
        <p14:creationId xmlns:p14="http://schemas.microsoft.com/office/powerpoint/2010/main" val="2939847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5" name="Picture 2" descr="http://www.timschoonhoven.com/wp-content/uploads/2016/12/028InformationOverload.jpg">
            <a:extLst>
              <a:ext uri="{FF2B5EF4-FFF2-40B4-BE49-F238E27FC236}">
                <a16:creationId xmlns:a16="http://schemas.microsoft.com/office/drawing/2014/main" id="{1869E029-8A77-4C2B-8BF1-F92FE6181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13" y="107361"/>
            <a:ext cx="11333019" cy="39398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F9ACF12-8305-4372-8606-484DFAF5E1EB}"/>
              </a:ext>
            </a:extLst>
          </p:cNvPr>
          <p:cNvSpPr txBox="1">
            <a:spLocks/>
          </p:cNvSpPr>
          <p:nvPr/>
        </p:nvSpPr>
        <p:spPr>
          <a:xfrm>
            <a:off x="3202930" y="4310558"/>
            <a:ext cx="6273579" cy="872547"/>
          </a:xfrm>
          <a:prstGeom prst="rect">
            <a:avLst/>
          </a:prstGeom>
          <a:solidFill>
            <a:srgbClr val="B8B3AF">
              <a:alpha val="64000"/>
            </a:srgbClr>
          </a:solidFill>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a:r>
              <a:rPr lang="fa-IR" sz="3200" b="1" dirty="0">
                <a:solidFill>
                  <a:srgbClr val="F12F37"/>
                </a:solidFill>
                <a:latin typeface="IRANSans" panose="020B0506030804020204" pitchFamily="34" charset="-78"/>
                <a:cs typeface="B Nazanin" panose="00000400000000000000" pitchFamily="2" charset="-78"/>
              </a:rPr>
              <a:t>4- خبر زدگی و اعتیاد به اطلاعات</a:t>
            </a:r>
          </a:p>
          <a:p>
            <a:pPr algn="ctr" rtl="1"/>
            <a:r>
              <a:rPr lang="fa-IR" sz="1800" b="1" dirty="0">
                <a:solidFill>
                  <a:srgbClr val="F12F37"/>
                </a:solidFill>
                <a:latin typeface="IRANSans" panose="020B0506030804020204" pitchFamily="34" charset="-78"/>
                <a:cs typeface="B Nazanin" panose="00000400000000000000" pitchFamily="2" charset="-78"/>
              </a:rPr>
              <a:t>(</a:t>
            </a:r>
            <a:r>
              <a:rPr lang="en-US" sz="1800" b="1" dirty="0">
                <a:solidFill>
                  <a:srgbClr val="F12F37"/>
                </a:solidFill>
                <a:latin typeface="IRANSans" panose="020B0506030804020204" pitchFamily="34" charset="-78"/>
                <a:cs typeface="B Nazanin" panose="00000400000000000000" pitchFamily="2" charset="-78"/>
              </a:rPr>
              <a:t>Information Overload</a:t>
            </a:r>
            <a:r>
              <a:rPr lang="fa-IR" sz="1800" b="1" dirty="0">
                <a:solidFill>
                  <a:srgbClr val="F12F37"/>
                </a:solidFill>
                <a:latin typeface="IRANSans" panose="020B0506030804020204" pitchFamily="34" charset="-78"/>
                <a:cs typeface="B Nazanin" panose="00000400000000000000" pitchFamily="2" charset="-78"/>
              </a:rPr>
              <a:t>):</a:t>
            </a:r>
            <a:endParaRPr lang="en-US" sz="1800" b="1" dirty="0">
              <a:solidFill>
                <a:srgbClr val="F12F37"/>
              </a:solidFill>
              <a:latin typeface="IRANSans" panose="020B0506030804020204" pitchFamily="34" charset="-78"/>
              <a:cs typeface="B Nazanin" panose="00000400000000000000" pitchFamily="2" charset="-78"/>
            </a:endParaRPr>
          </a:p>
        </p:txBody>
      </p:sp>
      <p:sp>
        <p:nvSpPr>
          <p:cNvPr id="7" name="Rectangle 6">
            <a:extLst>
              <a:ext uri="{FF2B5EF4-FFF2-40B4-BE49-F238E27FC236}">
                <a16:creationId xmlns:a16="http://schemas.microsoft.com/office/drawing/2014/main" id="{98F1CAED-FA1D-413C-B3A1-537E5C39B32C}"/>
              </a:ext>
            </a:extLst>
          </p:cNvPr>
          <p:cNvSpPr/>
          <p:nvPr/>
        </p:nvSpPr>
        <p:spPr>
          <a:xfrm>
            <a:off x="665018" y="5307891"/>
            <a:ext cx="10834255" cy="1154162"/>
          </a:xfrm>
          <a:prstGeom prst="rect">
            <a:avLst/>
          </a:prstGeom>
          <a:solidFill>
            <a:srgbClr val="B8B3AF">
              <a:alpha val="42000"/>
            </a:srgbClr>
          </a:solidFill>
        </p:spPr>
        <p:txBody>
          <a:bodyPr wrap="square">
            <a:spAutoFit/>
          </a:bodyPr>
          <a:lstStyle/>
          <a:p>
            <a:pPr algn="ctr" rtl="1">
              <a:lnSpc>
                <a:spcPct val="150000"/>
              </a:lnSpc>
            </a:pPr>
            <a:r>
              <a:rPr lang="fa-IR" sz="2400" b="1" dirty="0">
                <a:effectLst>
                  <a:outerShdw blurRad="38100" dist="38100" dir="2700000" algn="tl">
                    <a:srgbClr val="000000">
                      <a:alpha val="43137"/>
                    </a:srgbClr>
                  </a:outerShdw>
                </a:effectLst>
                <a:latin typeface="IRANSans" panose="020B0506030804020204" pitchFamily="34" charset="-78"/>
                <a:cs typeface="B Nazanin" panose="00000400000000000000" pitchFamily="2" charset="-78"/>
              </a:rPr>
              <a:t>این قسم از اعتیاد نیز به علت خبر زدگی بسیار، سبب دور شدن از خانواده و محیط اجتماعی </a:t>
            </a:r>
            <a:endParaRPr lang="fa-IR" sz="2400" b="1" dirty="0" smtClean="0">
              <a:effectLst>
                <a:outerShdw blurRad="38100" dist="38100" dir="2700000" algn="tl">
                  <a:srgbClr val="000000">
                    <a:alpha val="43137"/>
                  </a:srgbClr>
                </a:outerShdw>
              </a:effectLst>
              <a:latin typeface="IRANSans" panose="020B0506030804020204" pitchFamily="34" charset="-78"/>
              <a:cs typeface="B Nazanin" panose="00000400000000000000" pitchFamily="2" charset="-78"/>
            </a:endParaRPr>
          </a:p>
          <a:p>
            <a:pPr algn="ctr" rtl="1">
              <a:lnSpc>
                <a:spcPct val="150000"/>
              </a:lnSpc>
            </a:pPr>
            <a:r>
              <a:rPr lang="fa-IR" sz="2400" b="1" dirty="0" smtClean="0">
                <a:effectLst>
                  <a:outerShdw blurRad="38100" dist="38100" dir="2700000" algn="tl">
                    <a:srgbClr val="000000">
                      <a:alpha val="43137"/>
                    </a:srgbClr>
                  </a:outerShdw>
                </a:effectLst>
                <a:latin typeface="IRANSans" panose="020B0506030804020204" pitchFamily="34" charset="-78"/>
                <a:cs typeface="B Nazanin" panose="00000400000000000000" pitchFamily="2" charset="-78"/>
              </a:rPr>
              <a:t>و </a:t>
            </a:r>
            <a:r>
              <a:rPr lang="fa-IR" sz="2400" b="1" dirty="0">
                <a:effectLst>
                  <a:outerShdw blurRad="38100" dist="38100" dir="2700000" algn="tl">
                    <a:srgbClr val="000000">
                      <a:alpha val="43137"/>
                    </a:srgbClr>
                  </a:outerShdw>
                </a:effectLst>
                <a:latin typeface="IRANSans" panose="020B0506030804020204" pitchFamily="34" charset="-78"/>
                <a:cs typeface="B Nazanin" panose="00000400000000000000" pitchFamily="2" charset="-78"/>
              </a:rPr>
              <a:t>تحت تأثیر قرار گرفتن فرد توسط رسانه‌ها و اخبارهای منتشر شده در فضای سایبر می‌شود</a:t>
            </a:r>
            <a:r>
              <a:rPr lang="fa-IR" sz="2400" b="1" dirty="0" smtClean="0">
                <a:effectLst>
                  <a:outerShdw blurRad="38100" dist="38100" dir="2700000" algn="tl">
                    <a:srgbClr val="000000">
                      <a:alpha val="43137"/>
                    </a:srgbClr>
                  </a:outerShdw>
                </a:effectLst>
                <a:latin typeface="IRANSans" panose="020B0506030804020204" pitchFamily="34" charset="-78"/>
                <a:cs typeface="B Nazanin" panose="00000400000000000000" pitchFamily="2" charset="-78"/>
              </a:rPr>
              <a:t>.</a:t>
            </a:r>
            <a:endParaRPr lang="en-US" sz="2400" b="1" dirty="0">
              <a:effectLst>
                <a:outerShdw blurRad="38100" dist="38100" dir="2700000" algn="tl">
                  <a:srgbClr val="000000">
                    <a:alpha val="43137"/>
                  </a:srgbClr>
                </a:outerShdw>
              </a:effectLst>
              <a:latin typeface="IRANSans" panose="020B0506030804020204" pitchFamily="34" charset="-78"/>
              <a:cs typeface="B Nazanin" panose="00000400000000000000" pitchFamily="2" charset="-78"/>
            </a:endParaRPr>
          </a:p>
        </p:txBody>
      </p:sp>
    </p:spTree>
    <p:extLst>
      <p:ext uri="{BB962C8B-B14F-4D97-AF65-F5344CB8AC3E}">
        <p14:creationId xmlns:p14="http://schemas.microsoft.com/office/powerpoint/2010/main" val="123450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95F69-F092-497D-A1D3-CFD2FF0E81EC}"/>
              </a:ext>
            </a:extLst>
          </p:cNvPr>
          <p:cNvPicPr>
            <a:picLocks noChangeAspect="1"/>
          </p:cNvPicPr>
          <p:nvPr/>
        </p:nvPicPr>
        <p:blipFill rotWithShape="1">
          <a:blip r:embed="rId2"/>
          <a:srcRect t="16016" r="156" b="469"/>
          <a:stretch/>
        </p:blipFill>
        <p:spPr>
          <a:xfrm>
            <a:off x="0" y="19050"/>
            <a:ext cx="12172950" cy="6838950"/>
          </a:xfrm>
          <a:prstGeom prst="rect">
            <a:avLst/>
          </a:prstGeom>
        </p:spPr>
      </p:pic>
      <p:sp>
        <p:nvSpPr>
          <p:cNvPr id="6" name="Content Placeholder 2">
            <a:extLst>
              <a:ext uri="{FF2B5EF4-FFF2-40B4-BE49-F238E27FC236}">
                <a16:creationId xmlns:a16="http://schemas.microsoft.com/office/drawing/2014/main" id="{8E6A733A-8690-45D9-AE28-EE4E8919DD6B}"/>
              </a:ext>
            </a:extLst>
          </p:cNvPr>
          <p:cNvSpPr txBox="1">
            <a:spLocks/>
          </p:cNvSpPr>
          <p:nvPr/>
        </p:nvSpPr>
        <p:spPr>
          <a:xfrm>
            <a:off x="937474" y="5024501"/>
            <a:ext cx="9716671" cy="1514411"/>
          </a:xfrm>
          <a:prstGeom prst="rect">
            <a:avLst/>
          </a:prstGeom>
          <a:solidFill>
            <a:schemeClr val="tx1">
              <a:alpha val="88000"/>
            </a:schemeClr>
          </a:solidFill>
          <a:effectLst>
            <a:softEdge rad="127000"/>
          </a:effectLst>
        </p:spPr>
        <p:txBody>
          <a:bodyPr vert="horz" lIns="182880" tIns="45720" rIns="18288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a:lnSpc>
                <a:spcPct val="150000"/>
              </a:lnSpc>
            </a:pPr>
            <a:r>
              <a:rPr lang="fa-IR" sz="2800" dirty="0">
                <a:solidFill>
                  <a:schemeClr val="bg1"/>
                </a:solidFill>
                <a:latin typeface="IRANSans" panose="020B0506030804020204" pitchFamily="34" charset="-78"/>
                <a:cs typeface="B Nazanin" panose="00000400000000000000" pitchFamily="2" charset="-78"/>
              </a:rPr>
              <a:t>این قسم از اعتیاد نیز بر اساس تعریف روانشناسان به استفاده مداوم از رایانه و </a:t>
            </a:r>
            <a:r>
              <a:rPr lang="fa-IR" sz="2800" dirty="0" err="1">
                <a:solidFill>
                  <a:schemeClr val="bg1"/>
                </a:solidFill>
                <a:latin typeface="IRANSans" panose="020B0506030804020204" pitchFamily="34" charset="-78"/>
                <a:cs typeface="B Nazanin" panose="00000400000000000000" pitchFamily="2" charset="-78"/>
              </a:rPr>
              <a:t>بازی‌ها</a:t>
            </a:r>
            <a:r>
              <a:rPr lang="fa-IR" sz="2800" dirty="0">
                <a:solidFill>
                  <a:schemeClr val="bg1"/>
                </a:solidFill>
                <a:latin typeface="IRANSans" panose="020B0506030804020204" pitchFamily="34" charset="-78"/>
                <a:cs typeface="B Nazanin" panose="00000400000000000000" pitchFamily="2" charset="-78"/>
              </a:rPr>
              <a:t> و </a:t>
            </a:r>
            <a:r>
              <a:rPr lang="fa-IR" sz="2800" dirty="0" err="1">
                <a:solidFill>
                  <a:schemeClr val="bg1"/>
                </a:solidFill>
                <a:latin typeface="IRANSans" panose="020B0506030804020204" pitchFamily="34" charset="-78"/>
                <a:cs typeface="B Nazanin" panose="00000400000000000000" pitchFamily="2" charset="-78"/>
              </a:rPr>
              <a:t>برنامه‌های</a:t>
            </a:r>
            <a:r>
              <a:rPr lang="fa-IR" sz="2800" dirty="0">
                <a:solidFill>
                  <a:schemeClr val="bg1"/>
                </a:solidFill>
                <a:latin typeface="IRANSans" panose="020B0506030804020204" pitchFamily="34" charset="-78"/>
                <a:cs typeface="B Nazanin" panose="00000400000000000000" pitchFamily="2" charset="-78"/>
              </a:rPr>
              <a:t> </a:t>
            </a:r>
            <a:r>
              <a:rPr lang="fa-IR" sz="2800" dirty="0" err="1">
                <a:solidFill>
                  <a:schemeClr val="bg1"/>
                </a:solidFill>
                <a:latin typeface="IRANSans" panose="020B0506030804020204" pitchFamily="34" charset="-78"/>
                <a:cs typeface="B Nazanin" panose="00000400000000000000" pitchFamily="2" charset="-78"/>
              </a:rPr>
              <a:t>آفلاین</a:t>
            </a:r>
            <a:r>
              <a:rPr lang="fa-IR" sz="2800" dirty="0">
                <a:solidFill>
                  <a:schemeClr val="bg1"/>
                </a:solidFill>
                <a:latin typeface="IRANSans" panose="020B0506030804020204" pitchFamily="34" charset="-78"/>
                <a:cs typeface="B Nazanin" panose="00000400000000000000" pitchFamily="2" charset="-78"/>
              </a:rPr>
              <a:t> یارانه اطلاق </a:t>
            </a:r>
            <a:r>
              <a:rPr lang="fa-IR" sz="2800" dirty="0" err="1">
                <a:solidFill>
                  <a:schemeClr val="bg1"/>
                </a:solidFill>
                <a:latin typeface="IRANSans" panose="020B0506030804020204" pitchFamily="34" charset="-78"/>
                <a:cs typeface="B Nazanin" panose="00000400000000000000" pitchFamily="2" charset="-78"/>
              </a:rPr>
              <a:t>می‌شود</a:t>
            </a:r>
            <a:r>
              <a:rPr lang="fa-IR" sz="2800" dirty="0">
                <a:solidFill>
                  <a:schemeClr val="bg1"/>
                </a:solidFill>
                <a:latin typeface="IRANSans" panose="020B0506030804020204" pitchFamily="34" charset="-78"/>
                <a:cs typeface="B Nazanin" panose="00000400000000000000" pitchFamily="2" charset="-78"/>
              </a:rPr>
              <a:t>.</a:t>
            </a:r>
            <a:endParaRPr lang="en-US" sz="2800" dirty="0">
              <a:solidFill>
                <a:schemeClr val="bg1"/>
              </a:solidFill>
              <a:latin typeface="IRANSans" panose="020B0506030804020204" pitchFamily="34" charset="-78"/>
              <a:cs typeface="B Nazanin" panose="00000400000000000000" pitchFamily="2" charset="-78"/>
            </a:endParaRPr>
          </a:p>
        </p:txBody>
      </p:sp>
      <p:sp>
        <p:nvSpPr>
          <p:cNvPr id="7" name="Rectangle 6">
            <a:extLst>
              <a:ext uri="{FF2B5EF4-FFF2-40B4-BE49-F238E27FC236}">
                <a16:creationId xmlns:a16="http://schemas.microsoft.com/office/drawing/2014/main" id="{EC4CF4F8-C229-4E44-82B3-D2C35D63D229}"/>
              </a:ext>
            </a:extLst>
          </p:cNvPr>
          <p:cNvSpPr/>
          <p:nvPr/>
        </p:nvSpPr>
        <p:spPr>
          <a:xfrm rot="20863661">
            <a:off x="785076" y="1197329"/>
            <a:ext cx="6184385" cy="5232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rIns="182880" anchor="ctr" anchorCtr="0">
            <a:spAutoFit/>
          </a:bodyPr>
          <a:lstStyle/>
          <a:p>
            <a:pPr algn="ctr" rtl="1"/>
            <a:r>
              <a:rPr lang="fa-IR" sz="2800" dirty="0">
                <a:solidFill>
                  <a:schemeClr val="bg1"/>
                </a:solidFill>
                <a:latin typeface="IRANSans" panose="020B0506030804020204" pitchFamily="34" charset="-78"/>
                <a:cs typeface="IRANSans" panose="020B0506030804020204" pitchFamily="34" charset="-78"/>
              </a:rPr>
              <a:t>5- اعتیاد به رایانه</a:t>
            </a:r>
            <a:r>
              <a:rPr lang="en-US" sz="2800" dirty="0">
                <a:solidFill>
                  <a:schemeClr val="bg1"/>
                </a:solidFill>
                <a:latin typeface="IRANSans" panose="020B0506030804020204" pitchFamily="34" charset="-78"/>
                <a:cs typeface="IRANSans" panose="020B0506030804020204" pitchFamily="34" charset="-78"/>
              </a:rPr>
              <a:t> </a:t>
            </a:r>
            <a:r>
              <a:rPr lang="fa-IR" sz="2800" dirty="0">
                <a:solidFill>
                  <a:schemeClr val="bg1"/>
                </a:solidFill>
                <a:latin typeface="IRANSans" panose="020B0506030804020204" pitchFamily="34" charset="-78"/>
                <a:cs typeface="IRANSans" panose="020B0506030804020204" pitchFamily="34" charset="-78"/>
              </a:rPr>
              <a:t> </a:t>
            </a:r>
            <a:r>
              <a:rPr lang="en-US" sz="2800" dirty="0">
                <a:solidFill>
                  <a:schemeClr val="bg1"/>
                </a:solidFill>
                <a:latin typeface="IRANSans" panose="020B0506030804020204" pitchFamily="34" charset="-78"/>
                <a:cs typeface="IRANSans" panose="020B0506030804020204" pitchFamily="34" charset="-78"/>
              </a:rPr>
              <a:t>Computer Addiction</a:t>
            </a:r>
          </a:p>
        </p:txBody>
      </p:sp>
    </p:spTree>
    <p:extLst>
      <p:ext uri="{BB962C8B-B14F-4D97-AF65-F5344CB8AC3E}">
        <p14:creationId xmlns:p14="http://schemas.microsoft.com/office/powerpoint/2010/main" val="2257833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edanbisnisdaily.com/imagesfile/201504/20150426091312_408.gif">
            <a:extLst>
              <a:ext uri="{FF2B5EF4-FFF2-40B4-BE49-F238E27FC236}">
                <a16:creationId xmlns:a16="http://schemas.microsoft.com/office/drawing/2014/main" id="{02C45F57-8BA7-44AC-B8E8-2B10A57D7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3886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08F29A7D-BA6E-43DB-BC9D-57931FADDEB9}"/>
              </a:ext>
            </a:extLst>
          </p:cNvPr>
          <p:cNvSpPr txBox="1">
            <a:spLocks/>
          </p:cNvSpPr>
          <p:nvPr/>
        </p:nvSpPr>
        <p:spPr>
          <a:xfrm>
            <a:off x="508000" y="4370614"/>
            <a:ext cx="11176000" cy="68187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lIns="274320" tIns="45720" rIns="27432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a:r>
              <a:rPr lang="fa-IR" b="1" dirty="0">
                <a:solidFill>
                  <a:srgbClr val="00B05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 بحران های روحی و روانی</a:t>
            </a:r>
            <a:endParaRPr lang="en-US" b="1" dirty="0">
              <a:solidFill>
                <a:srgbClr val="00B05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sp>
        <p:nvSpPr>
          <p:cNvPr id="7" name="Title 1">
            <a:extLst>
              <a:ext uri="{FF2B5EF4-FFF2-40B4-BE49-F238E27FC236}">
                <a16:creationId xmlns:a16="http://schemas.microsoft.com/office/drawing/2014/main" id="{54555E5C-F1EA-4D09-9661-54B1FBA0C3DF}"/>
              </a:ext>
            </a:extLst>
          </p:cNvPr>
          <p:cNvSpPr>
            <a:spLocks noGrp="1"/>
          </p:cNvSpPr>
          <p:nvPr>
            <p:ph type="title"/>
          </p:nvPr>
        </p:nvSpPr>
        <p:spPr>
          <a:xfrm>
            <a:off x="508000" y="287728"/>
            <a:ext cx="11176000" cy="683264"/>
          </a:xfrm>
        </p:spPr>
        <p:txBody>
          <a:bodyPr>
            <a:normAutofit/>
          </a:bodyPr>
          <a:lstStyle/>
          <a:p>
            <a:pPr algn="ctr" rtl="1"/>
            <a:r>
              <a:rPr lang="fa-IR" sz="3600" b="1" dirty="0">
                <a:solidFill>
                  <a:srgbClr val="FFC0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تاثیر فضای مجازی بر دانش آموزان</a:t>
            </a:r>
            <a:endParaRPr lang="en-US" sz="3600" b="1" dirty="0">
              <a:solidFill>
                <a:srgbClr val="FFC0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sp>
        <p:nvSpPr>
          <p:cNvPr id="8" name="Content Placeholder 2">
            <a:extLst>
              <a:ext uri="{FF2B5EF4-FFF2-40B4-BE49-F238E27FC236}">
                <a16:creationId xmlns:a16="http://schemas.microsoft.com/office/drawing/2014/main" id="{A0B97061-7769-4890-8CF4-F57B1B360A52}"/>
              </a:ext>
            </a:extLst>
          </p:cNvPr>
          <p:cNvSpPr txBox="1">
            <a:spLocks/>
          </p:cNvSpPr>
          <p:nvPr/>
        </p:nvSpPr>
        <p:spPr>
          <a:xfrm>
            <a:off x="508000" y="5130841"/>
            <a:ext cx="11176000" cy="1629677"/>
          </a:xfrm>
          <a:prstGeom prst="rect">
            <a:avLst/>
          </a:prstGeom>
          <a:effectLst>
            <a:softEdge rad="63500"/>
          </a:effectLst>
        </p:spPr>
        <p:style>
          <a:lnRef idx="2">
            <a:schemeClr val="dk1"/>
          </a:lnRef>
          <a:fillRef idx="1">
            <a:schemeClr val="lt1"/>
          </a:fillRef>
          <a:effectRef idx="0">
            <a:schemeClr val="dk1"/>
          </a:effectRef>
          <a:fontRef idx="minor">
            <a:schemeClr val="dk1"/>
          </a:fontRef>
        </p:style>
        <p:txBody>
          <a:bodyPr vert="horz" lIns="274320" tIns="182880" rIns="274320" bIns="182880" rtlCol="0" anchor="ctr" anchorCtr="0">
            <a:spAutoFit/>
          </a:bodyPr>
          <a:lstStyle>
            <a:lvl1pPr marL="396875" indent="-396875" algn="r" defTabSz="914363" rtl="1" eaLnBrk="1" latinLnBrk="0" hangingPunct="1">
              <a:lnSpc>
                <a:spcPct val="90000"/>
              </a:lnSpc>
              <a:spcBef>
                <a:spcPct val="20000"/>
              </a:spcBef>
              <a:buFontTx/>
              <a:buBlip>
                <a:blip r:embed="rId3"/>
              </a:buBlip>
              <a:defRPr sz="3200" kern="1200">
                <a:solidFill>
                  <a:schemeClr val="bg1"/>
                </a:solidFill>
                <a:latin typeface="+mn-lt"/>
                <a:ea typeface="+mn-ea"/>
                <a:cs typeface="B Yekan" panose="00000400000000000000" pitchFamily="2" charset="-78"/>
              </a:defRPr>
            </a:lvl1pPr>
            <a:lvl2pPr marL="914400" indent="-396875" algn="r" defTabSz="914363" rtl="1" eaLnBrk="1" latinLnBrk="0" hangingPunct="1">
              <a:lnSpc>
                <a:spcPct val="90000"/>
              </a:lnSpc>
              <a:spcBef>
                <a:spcPct val="20000"/>
              </a:spcBef>
              <a:buFontTx/>
              <a:buBlip>
                <a:blip r:embed="rId4"/>
              </a:buBlip>
              <a:defRPr sz="2800" kern="1200">
                <a:solidFill>
                  <a:schemeClr val="bg1"/>
                </a:solidFill>
                <a:latin typeface="+mn-lt"/>
                <a:ea typeface="+mn-ea"/>
                <a:cs typeface="B Yekan" panose="00000400000000000000" pitchFamily="2" charset="-78"/>
              </a:defRPr>
            </a:lvl2pPr>
            <a:lvl3pPr marL="1258888" indent="-344488"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3pPr>
            <a:lvl4pPr marL="1604963" indent="-346075"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4pPr>
            <a:lvl5pPr marL="1941513" indent="-336550"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fa-IR" sz="2800" dirty="0">
                <a:solidFill>
                  <a:srgbClr val="00B050"/>
                </a:solidFill>
                <a:latin typeface="IRANSans" panose="020B0506030804020204" pitchFamily="34" charset="-78"/>
                <a:cs typeface="B Nazanin" panose="00000400000000000000" pitchFamily="2" charset="-78"/>
              </a:rPr>
              <a:t>غلبه انواع بحران های روحی و روانی ناشی از افسردگی، حقارت، احساس انزوا، اعتیاد به اینترنت، بلوغ زودرس و ... میتوانند زمینه ای برای بروز رفتارهای پرخطر در نوجوانان شوند. </a:t>
            </a:r>
            <a:endParaRPr lang="fa-IR" sz="2800" dirty="0" smtClean="0">
              <a:solidFill>
                <a:srgbClr val="00B050"/>
              </a:solidFill>
              <a:latin typeface="IRANSans" panose="020B0506030804020204" pitchFamily="34" charset="-78"/>
              <a:cs typeface="B Nazanin" panose="00000400000000000000" pitchFamily="2" charset="-78"/>
            </a:endParaRPr>
          </a:p>
          <a:p>
            <a:pPr marL="0" indent="0" algn="ctr">
              <a:buFontTx/>
              <a:buNone/>
            </a:pPr>
            <a:r>
              <a:rPr lang="fa-IR" sz="2800" dirty="0" smtClean="0">
                <a:solidFill>
                  <a:srgbClr val="00B050"/>
                </a:solidFill>
                <a:latin typeface="IRANSans" panose="020B0506030804020204" pitchFamily="34" charset="-78"/>
                <a:cs typeface="B Nazanin" panose="00000400000000000000" pitchFamily="2" charset="-78"/>
              </a:rPr>
              <a:t>خودآزاری </a:t>
            </a:r>
            <a:r>
              <a:rPr lang="fa-IR" sz="2800" dirty="0">
                <a:solidFill>
                  <a:srgbClr val="00B050"/>
                </a:solidFill>
                <a:latin typeface="IRANSans" panose="020B0506030804020204" pitchFamily="34" charset="-78"/>
                <a:cs typeface="B Nazanin" panose="00000400000000000000" pitchFamily="2" charset="-78"/>
              </a:rPr>
              <a:t>و دیگر آزاری از مصادیق خطرناک این مورد هستند.</a:t>
            </a:r>
            <a:endParaRPr lang="en-US" sz="2800" dirty="0">
              <a:solidFill>
                <a:srgbClr val="00B050"/>
              </a:solidFill>
              <a:latin typeface="IRANSans" panose="020B0506030804020204" pitchFamily="34" charset="-78"/>
              <a:cs typeface="B Nazanin" panose="00000400000000000000" pitchFamily="2" charset="-78"/>
            </a:endParaRPr>
          </a:p>
        </p:txBody>
      </p:sp>
    </p:spTree>
    <p:extLst>
      <p:ext uri="{BB962C8B-B14F-4D97-AF65-F5344CB8AC3E}">
        <p14:creationId xmlns:p14="http://schemas.microsoft.com/office/powerpoint/2010/main" val="1406951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78.media.tumblr.com/e75477d7a3b06a185b05130edecae7e6/tumblr_nw8qukNoPg1uy5nzmo1_1280.jpg">
            <a:extLst>
              <a:ext uri="{FF2B5EF4-FFF2-40B4-BE49-F238E27FC236}">
                <a16:creationId xmlns:a16="http://schemas.microsoft.com/office/drawing/2014/main" id="{28D740F7-2149-4A34-84D5-4DB0A17BC2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341" b="5858"/>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F783672-F68B-4EED-A13F-7BAFCB2AEA25}"/>
              </a:ext>
            </a:extLst>
          </p:cNvPr>
          <p:cNvSpPr>
            <a:spLocks noGrp="1"/>
          </p:cNvSpPr>
          <p:nvPr>
            <p:ph type="title"/>
          </p:nvPr>
        </p:nvSpPr>
        <p:spPr>
          <a:xfrm>
            <a:off x="838199" y="1511526"/>
            <a:ext cx="10515600" cy="683264"/>
          </a:xfrm>
        </p:spPr>
        <p:txBody>
          <a:bodyPr>
            <a:normAutofit fontScale="90000"/>
          </a:bodyPr>
          <a:lstStyle/>
          <a:p>
            <a:pPr algn="ctr" rtl="1"/>
            <a:r>
              <a:rPr lang="fa-IR" dirty="0">
                <a:solidFill>
                  <a:srgbClr val="FFFF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خودآزاری</a:t>
            </a:r>
            <a:endParaRPr lang="en-US" dirty="0">
              <a:solidFill>
                <a:srgbClr val="FFFF00"/>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sp>
        <p:nvSpPr>
          <p:cNvPr id="7" name="Content Placeholder 2">
            <a:extLst>
              <a:ext uri="{FF2B5EF4-FFF2-40B4-BE49-F238E27FC236}">
                <a16:creationId xmlns:a16="http://schemas.microsoft.com/office/drawing/2014/main" id="{66562C46-5DA5-4DB8-8E2D-20B4CF1A4D6E}"/>
              </a:ext>
            </a:extLst>
          </p:cNvPr>
          <p:cNvSpPr txBox="1">
            <a:spLocks/>
          </p:cNvSpPr>
          <p:nvPr/>
        </p:nvSpPr>
        <p:spPr>
          <a:xfrm>
            <a:off x="838199" y="4293054"/>
            <a:ext cx="10515600" cy="10534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a:r>
              <a:rPr lang="fa-IR" sz="28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RANSans" panose="020B0506030804020204" pitchFamily="34" charset="-78"/>
                <a:cs typeface="IRANSans" panose="020B0506030804020204" pitchFamily="34" charset="-78"/>
              </a:rPr>
              <a:t>هر نوع صدمه رساندن عمدی به بدن است که  اثرات  و یا علائم آن در بدن دیده می شود و در مواقع استرس و فشار عصبی  صورت می گیرد.</a:t>
            </a:r>
            <a:endParaRPr lang="en-US" sz="2800" b="1" dirty="0">
              <a:ln w="10160">
                <a:solidFill>
                  <a:schemeClr val="accent5"/>
                </a:solidFill>
                <a:prstDash val="solid"/>
              </a:ln>
              <a:solidFill>
                <a:srgbClr val="FFFF00"/>
              </a:solidFill>
              <a:effectLst>
                <a:outerShdw blurRad="38100" dist="22860" dir="5400000" algn="tl" rotWithShape="0">
                  <a:srgbClr val="000000">
                    <a:alpha val="30000"/>
                  </a:srgbClr>
                </a:outerShdw>
              </a:effectLst>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3899512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http://blogs.pjstar.com/eye/files/2016/10/tattoo01.jpg">
            <a:extLst>
              <a:ext uri="{FF2B5EF4-FFF2-40B4-BE49-F238E27FC236}">
                <a16:creationId xmlns:a16="http://schemas.microsoft.com/office/drawing/2014/main" id="{A34C9372-B677-4DCB-98C6-1DF738C30FCA}"/>
              </a:ext>
            </a:extLst>
          </p:cNvPr>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616" y="6848"/>
            <a:ext cx="2743200" cy="27432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2" descr="http://baztab.ir/wp-content/uploads/2017/10/30-38.jpg">
            <a:extLst>
              <a:ext uri="{FF2B5EF4-FFF2-40B4-BE49-F238E27FC236}">
                <a16:creationId xmlns:a16="http://schemas.microsoft.com/office/drawing/2014/main" id="{4A1A37EA-3A07-4E0E-9C03-238A2BB36C09}"/>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1051877"/>
            <a:ext cx="27432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4" descr="http://www.entekhab.ir/files/fa/news/1396/8/21/322941_904.jpg">
            <a:extLst>
              <a:ext uri="{FF2B5EF4-FFF2-40B4-BE49-F238E27FC236}">
                <a16:creationId xmlns:a16="http://schemas.microsoft.com/office/drawing/2014/main" id="{7AEBA719-7FD8-4D5A-96C3-AB656EBCDED5}"/>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3978275"/>
            <a:ext cx="27432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10" descr="http://media.jamejamonline.ir/Media/Image/1393/03/07/635368621855343746.jpg">
            <a:extLst>
              <a:ext uri="{FF2B5EF4-FFF2-40B4-BE49-F238E27FC236}">
                <a16:creationId xmlns:a16="http://schemas.microsoft.com/office/drawing/2014/main" id="{A3FB5A81-F301-4C66-9C88-0E3E78E22984}"/>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8432" y="6848"/>
            <a:ext cx="27432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6" descr="http://www.598.ir/files/fa/news/1392/7/2/41090_911.jpg">
            <a:extLst>
              <a:ext uri="{FF2B5EF4-FFF2-40B4-BE49-F238E27FC236}">
                <a16:creationId xmlns:a16="http://schemas.microsoft.com/office/drawing/2014/main" id="{2EDD729A-FA87-48CF-B09E-CD5CE4E0304D}"/>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4" y="1051877"/>
            <a:ext cx="27432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8" descr="https://www.eurekalert.org/multimedia/pub/web/91513_web.jpg">
            <a:extLst>
              <a:ext uri="{FF2B5EF4-FFF2-40B4-BE49-F238E27FC236}">
                <a16:creationId xmlns:a16="http://schemas.microsoft.com/office/drawing/2014/main" id="{1D66CDF2-EEF2-49F8-BB35-5A65A63F88AF}"/>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574" y="3978275"/>
            <a:ext cx="27432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11" name="Content Placeholder 4">
            <a:extLst>
              <a:ext uri="{FF2B5EF4-FFF2-40B4-BE49-F238E27FC236}">
                <a16:creationId xmlns:a16="http://schemas.microsoft.com/office/drawing/2014/main" id="{5187F2F3-7BF3-49F9-91E6-00D2D3843F56}"/>
              </a:ext>
            </a:extLst>
          </p:cNvPr>
          <p:cNvGraphicFramePr>
            <a:graphicFrameLocks/>
          </p:cNvGraphicFramePr>
          <p:nvPr/>
        </p:nvGraphicFramePr>
        <p:xfrm>
          <a:off x="2169459" y="2427100"/>
          <a:ext cx="8278906" cy="42943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73455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rozanehonline.com/wp-content/uploads/2017/09/blue-whale-challenge-game-photos-26.jpg">
            <a:extLst>
              <a:ext uri="{FF2B5EF4-FFF2-40B4-BE49-F238E27FC236}">
                <a16:creationId xmlns:a16="http://schemas.microsoft.com/office/drawing/2014/main" id="{6AD87C3E-38CC-43CB-8C9A-14276B9A84BE}"/>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991"/>
          <a:stretch/>
        </p:blipFill>
        <p:spPr bwMode="auto">
          <a:xfrm>
            <a:off x="1" y="0"/>
            <a:ext cx="12192000" cy="69549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E349767-E609-4CA7-80AC-F2C8EAA54CB7}"/>
              </a:ext>
            </a:extLst>
          </p:cNvPr>
          <p:cNvSpPr/>
          <p:nvPr/>
        </p:nvSpPr>
        <p:spPr>
          <a:xfrm>
            <a:off x="2028163" y="984582"/>
            <a:ext cx="7317015" cy="461665"/>
          </a:xfrm>
          <a:prstGeom prst="rect">
            <a:avLst/>
          </a:prstGeom>
        </p:spPr>
        <p:txBody>
          <a:bodyPr wrap="square">
            <a:spAutoFit/>
          </a:bodyPr>
          <a:lstStyle/>
          <a:p>
            <a:pPr lvl="0" algn="ctr" rtl="1"/>
            <a:r>
              <a:rPr lang="fa-IR" sz="2400" b="1" dirty="0">
                <a:ln w="9525">
                  <a:solidFill>
                    <a:schemeClr val="tx1"/>
                  </a:solidFill>
                  <a:prstDash val="solid"/>
                </a:ln>
                <a:effectLst>
                  <a:outerShdw blurRad="12700" dist="38100" dir="2700000" algn="tl" rotWithShape="0">
                    <a:schemeClr val="bg1">
                      <a:lumMod val="50000"/>
                    </a:schemeClr>
                  </a:outerShdw>
                </a:effectLst>
                <a:latin typeface="IRANSans" panose="020B0506030804020204" pitchFamily="34" charset="-78"/>
                <a:cs typeface="IRANSans" panose="020B0506030804020204" pitchFamily="34" charset="-78"/>
              </a:rPr>
              <a:t>نهنگ آبی واقعیت یا بازی رسانه ای ؟؟؟</a:t>
            </a:r>
            <a:endParaRPr lang="en-US" sz="2400" b="1" dirty="0">
              <a:ln w="9525">
                <a:solidFill>
                  <a:schemeClr val="tx1"/>
                </a:solidFill>
                <a:prstDash val="solid"/>
              </a:ln>
              <a:effectLst>
                <a:outerShdw blurRad="12700" dist="38100" dir="2700000" algn="tl" rotWithShape="0">
                  <a:schemeClr val="bg1">
                    <a:lumMod val="50000"/>
                  </a:schemeClr>
                </a:outerShdw>
              </a:effectLst>
              <a:latin typeface="IRANSans" panose="020B0506030804020204" pitchFamily="34" charset="-78"/>
              <a:cs typeface="IRANSans" panose="020B0506030804020204" pitchFamily="34" charset="-78"/>
            </a:endParaRPr>
          </a:p>
        </p:txBody>
      </p:sp>
      <p:sp>
        <p:nvSpPr>
          <p:cNvPr id="7" name="Content Placeholder 2">
            <a:extLst>
              <a:ext uri="{FF2B5EF4-FFF2-40B4-BE49-F238E27FC236}">
                <a16:creationId xmlns:a16="http://schemas.microsoft.com/office/drawing/2014/main" id="{95B66B12-23A7-4E63-A8FB-8B819433CCD8}"/>
              </a:ext>
            </a:extLst>
          </p:cNvPr>
          <p:cNvSpPr txBox="1">
            <a:spLocks/>
          </p:cNvSpPr>
          <p:nvPr/>
        </p:nvSpPr>
        <p:spPr>
          <a:xfrm>
            <a:off x="779463" y="4505714"/>
            <a:ext cx="11024610" cy="1985159"/>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vert="horz" wrap="square" lIns="274320" tIns="182880" rIns="274320" bIns="182880" rtlCol="0" anchor="ctr" anchorCtr="0">
            <a:spAutoFit/>
          </a:bodyPr>
          <a:lstStyle>
            <a:lvl1pPr marL="396875" indent="-396875" algn="r" defTabSz="914363" rtl="1" eaLnBrk="1" latinLnBrk="0" hangingPunct="1">
              <a:lnSpc>
                <a:spcPct val="90000"/>
              </a:lnSpc>
              <a:spcBef>
                <a:spcPct val="20000"/>
              </a:spcBef>
              <a:buFontTx/>
              <a:buBlip>
                <a:blip r:embed="rId3"/>
              </a:buBlip>
              <a:defRPr sz="3200" kern="1200">
                <a:solidFill>
                  <a:schemeClr val="bg1"/>
                </a:solidFill>
                <a:latin typeface="+mn-lt"/>
                <a:ea typeface="+mn-ea"/>
                <a:cs typeface="B Yekan" panose="00000400000000000000" pitchFamily="2" charset="-78"/>
              </a:defRPr>
            </a:lvl1pPr>
            <a:lvl2pPr marL="914400" indent="-396875" algn="r" defTabSz="914363" rtl="1" eaLnBrk="1" latinLnBrk="0" hangingPunct="1">
              <a:lnSpc>
                <a:spcPct val="90000"/>
              </a:lnSpc>
              <a:spcBef>
                <a:spcPct val="20000"/>
              </a:spcBef>
              <a:buFontTx/>
              <a:buBlip>
                <a:blip r:embed="rId4"/>
              </a:buBlip>
              <a:defRPr sz="2800" kern="1200">
                <a:solidFill>
                  <a:schemeClr val="bg1"/>
                </a:solidFill>
                <a:latin typeface="+mn-lt"/>
                <a:ea typeface="+mn-ea"/>
                <a:cs typeface="B Yekan" panose="00000400000000000000" pitchFamily="2" charset="-78"/>
              </a:defRPr>
            </a:lvl2pPr>
            <a:lvl3pPr marL="1258888" indent="-344488"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3pPr>
            <a:lvl4pPr marL="1604963" indent="-346075"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4pPr>
            <a:lvl5pPr marL="1941513" indent="-336550"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FontTx/>
              <a:buNone/>
            </a:pPr>
            <a:r>
              <a:rPr lang="fa-IR" sz="2400" dirty="0">
                <a:latin typeface="IRANSans" panose="020B0506030804020204" pitchFamily="34" charset="-78"/>
                <a:cs typeface="IRANSans" panose="020B0506030804020204" pitchFamily="34" charset="-78"/>
              </a:rPr>
              <a:t>چالش نهنگ آبی صرف نظر از واقعی بودن یا رسانه ای بودن آن نشان داد که فضای مجازی و شبکه های اجتماعی می توانند ابزاری باشند در دست افراد بیمار برای به خطر انداختن سلامت روح و روان نوجوانان.</a:t>
            </a:r>
          </a:p>
        </p:txBody>
      </p:sp>
    </p:spTree>
    <p:extLst>
      <p:ext uri="{BB962C8B-B14F-4D97-AF65-F5344CB8AC3E}">
        <p14:creationId xmlns:p14="http://schemas.microsoft.com/office/powerpoint/2010/main" val="32437740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erpenesandtesting.com/wp-content/uploads/2018/11/contradi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18" y="129851"/>
            <a:ext cx="11014363" cy="41547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ontent Placeholder 2"/>
          <p:cNvSpPr txBox="1">
            <a:spLocks/>
          </p:cNvSpPr>
          <p:nvPr/>
        </p:nvSpPr>
        <p:spPr>
          <a:xfrm>
            <a:off x="3047504" y="3006634"/>
            <a:ext cx="6096989" cy="767903"/>
          </a:xfrm>
          <a:prstGeom prst="rect">
            <a:avLst/>
          </a:prstGeom>
          <a:noFill/>
          <a:ln>
            <a:noFill/>
          </a:ln>
        </p:spPr>
        <p:style>
          <a:lnRef idx="0">
            <a:scrgbClr r="0" g="0" b="0"/>
          </a:lnRef>
          <a:fillRef idx="0">
            <a:scrgbClr r="0" g="0" b="0"/>
          </a:fillRef>
          <a:effectRef idx="0">
            <a:scrgbClr r="0" g="0" b="0"/>
          </a:effectRef>
          <a:fontRef idx="minor">
            <a:schemeClr val="accent3"/>
          </a:fontRef>
        </p:style>
        <p:txBody>
          <a:bodyPr vert="horz" wrap="square" lIns="274320" tIns="182880" rIns="274320" bIns="182880" rtlCol="0" anchor="ctr" anchorCtr="0">
            <a:spAutoFit/>
          </a:bodyPr>
          <a:lstStyle>
            <a:lvl1pPr marL="0" indent="0" algn="l"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1pPr>
            <a:lvl2pPr marL="457200" indent="0" algn="l" defTabSz="914363" rtl="0" eaLnBrk="1" latinLnBrk="0" hangingPunct="1">
              <a:lnSpc>
                <a:spcPct val="90000"/>
              </a:lnSpc>
              <a:spcBef>
                <a:spcPct val="20000"/>
              </a:spcBef>
              <a:buFontTx/>
              <a:buNone/>
              <a:defRPr sz="2000" kern="1200">
                <a:solidFill>
                  <a:schemeClr val="tx1">
                    <a:tint val="75000"/>
                  </a:schemeClr>
                </a:solidFill>
                <a:latin typeface="+mn-lt"/>
                <a:ea typeface="+mn-ea"/>
                <a:cs typeface="+mn-cs"/>
              </a:defRPr>
            </a:lvl2pPr>
            <a:lvl3pPr marL="914400" indent="0" algn="l" defTabSz="914363" rtl="0" eaLnBrk="1" latinLnBrk="0" hangingPunct="1">
              <a:lnSpc>
                <a:spcPct val="90000"/>
              </a:lnSpc>
              <a:spcBef>
                <a:spcPct val="20000"/>
              </a:spcBef>
              <a:buFontTx/>
              <a:buNone/>
              <a:defRPr sz="1800" kern="1200">
                <a:solidFill>
                  <a:schemeClr val="tx1">
                    <a:tint val="75000"/>
                  </a:schemeClr>
                </a:solidFill>
                <a:latin typeface="+mn-lt"/>
                <a:ea typeface="+mn-ea"/>
                <a:cs typeface="+mn-cs"/>
              </a:defRPr>
            </a:lvl3pPr>
            <a:lvl4pPr marL="1371600" indent="0" algn="l" defTabSz="914363" rtl="0" eaLnBrk="1" latinLnBrk="0" hangingPunct="1">
              <a:lnSpc>
                <a:spcPct val="90000"/>
              </a:lnSpc>
              <a:spcBef>
                <a:spcPct val="20000"/>
              </a:spcBef>
              <a:buFontTx/>
              <a:buNone/>
              <a:defRPr sz="1600" kern="1200">
                <a:solidFill>
                  <a:schemeClr val="tx1">
                    <a:tint val="75000"/>
                  </a:schemeClr>
                </a:solidFill>
                <a:latin typeface="+mn-lt"/>
                <a:ea typeface="+mn-ea"/>
                <a:cs typeface="+mn-cs"/>
              </a:defRPr>
            </a:lvl4pPr>
            <a:lvl5pPr marL="1828800" indent="0" algn="l" defTabSz="914363" rtl="0" eaLnBrk="1" latinLnBrk="0" hangingPunct="1">
              <a:lnSpc>
                <a:spcPct val="90000"/>
              </a:lnSpc>
              <a:spcBef>
                <a:spcPct val="20000"/>
              </a:spcBef>
              <a:buFontTx/>
              <a:buNone/>
              <a:defRPr sz="1600" kern="1200">
                <a:solidFill>
                  <a:schemeClr val="tx1">
                    <a:tint val="75000"/>
                  </a:schemeClr>
                </a:solidFill>
                <a:latin typeface="+mn-lt"/>
                <a:ea typeface="+mn-ea"/>
                <a:cs typeface="+mn-cs"/>
              </a:defRPr>
            </a:lvl5pPr>
            <a:lvl6pPr marL="2286000" indent="0" algn="l" defTabSz="914363"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914363"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914363"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914363"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rtl="1"/>
            <a:r>
              <a:rPr lang="fa-IR" sz="2800" b="1" dirty="0">
                <a:solidFill>
                  <a:schemeClr val="bg1"/>
                </a:solidFill>
                <a:latin typeface="IRANSans" panose="020B0506030804020204" pitchFamily="34" charset="-78"/>
                <a:cs typeface="IRANSans" panose="020B0506030804020204" pitchFamily="34" charset="-78"/>
              </a:rPr>
              <a:t>تعارض در ارزش ها</a:t>
            </a:r>
            <a:endParaRPr lang="en-US" sz="2800" b="1" dirty="0">
              <a:solidFill>
                <a:schemeClr val="bg1"/>
              </a:solidFill>
              <a:latin typeface="IRANSans" panose="020B0506030804020204" pitchFamily="34" charset="-78"/>
              <a:cs typeface="IRANSans" panose="020B0506030804020204" pitchFamily="34" charset="-78"/>
            </a:endParaRPr>
          </a:p>
        </p:txBody>
      </p:sp>
      <p:sp>
        <p:nvSpPr>
          <p:cNvPr id="7" name="Content Placeholder 2"/>
          <p:cNvSpPr txBox="1">
            <a:spLocks/>
          </p:cNvSpPr>
          <p:nvPr/>
        </p:nvSpPr>
        <p:spPr>
          <a:xfrm>
            <a:off x="511035" y="4415024"/>
            <a:ext cx="10890662" cy="2480679"/>
          </a:xfrm>
          <a:prstGeom prst="rect">
            <a:avLst/>
          </a:prstGeom>
        </p:spPr>
        <p:style>
          <a:lnRef idx="2">
            <a:schemeClr val="accent2"/>
          </a:lnRef>
          <a:fillRef idx="1">
            <a:schemeClr val="lt1"/>
          </a:fillRef>
          <a:effectRef idx="0">
            <a:schemeClr val="accent2"/>
          </a:effectRef>
          <a:fontRef idx="minor">
            <a:schemeClr val="dk1"/>
          </a:fontRef>
        </p:style>
        <p:txBody>
          <a:bodyPr vert="horz" wrap="square" lIns="274320" tIns="182880" rIns="274320" bIns="182880" rtlCol="0" anchor="ctr" anchorCtr="0">
            <a:spAutoFit/>
          </a:bodyPr>
          <a:lstStyle>
            <a:lvl1pPr marL="396875" indent="-396875" algn="r" defTabSz="914363" rtl="1" eaLnBrk="1" latinLnBrk="0" hangingPunct="1">
              <a:lnSpc>
                <a:spcPct val="90000"/>
              </a:lnSpc>
              <a:spcBef>
                <a:spcPct val="20000"/>
              </a:spcBef>
              <a:buFontTx/>
              <a:buBlip>
                <a:blip r:embed="rId3"/>
              </a:buBlip>
              <a:defRPr sz="3200" kern="1200">
                <a:solidFill>
                  <a:schemeClr val="bg1"/>
                </a:solidFill>
                <a:latin typeface="+mn-lt"/>
                <a:ea typeface="+mn-ea"/>
                <a:cs typeface="B Yekan" panose="00000400000000000000" pitchFamily="2" charset="-78"/>
              </a:defRPr>
            </a:lvl1pPr>
            <a:lvl2pPr marL="914400" indent="-396875" algn="r" defTabSz="914363" rtl="1" eaLnBrk="1" latinLnBrk="0" hangingPunct="1">
              <a:lnSpc>
                <a:spcPct val="90000"/>
              </a:lnSpc>
              <a:spcBef>
                <a:spcPct val="20000"/>
              </a:spcBef>
              <a:buFontTx/>
              <a:buBlip>
                <a:blip r:embed="rId4"/>
              </a:buBlip>
              <a:defRPr sz="2800" kern="1200">
                <a:solidFill>
                  <a:schemeClr val="bg1"/>
                </a:solidFill>
                <a:latin typeface="+mn-lt"/>
                <a:ea typeface="+mn-ea"/>
                <a:cs typeface="B Yekan" panose="00000400000000000000" pitchFamily="2" charset="-78"/>
              </a:defRPr>
            </a:lvl2pPr>
            <a:lvl3pPr marL="1258888" indent="-344488"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3pPr>
            <a:lvl4pPr marL="1604963" indent="-346075"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4pPr>
            <a:lvl5pPr marL="1941513" indent="-336550" algn="r" defTabSz="914363" rtl="1" eaLnBrk="1" latinLnBrk="0" hangingPunct="1">
              <a:lnSpc>
                <a:spcPct val="90000"/>
              </a:lnSpc>
              <a:spcBef>
                <a:spcPct val="20000"/>
              </a:spcBef>
              <a:buFontTx/>
              <a:buBlip>
                <a:blip r:embed="rId4"/>
              </a:buBlip>
              <a:defRPr sz="2400" kern="1200">
                <a:solidFill>
                  <a:schemeClr val="bg1"/>
                </a:solidFill>
                <a:latin typeface="+mn-lt"/>
                <a:ea typeface="+mn-ea"/>
                <a:cs typeface="B Yekan" panose="00000400000000000000" pitchFamily="2" charset="-78"/>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fa-IR" sz="2800" dirty="0">
                <a:latin typeface="IRANSans" panose="020B0506030804020204" pitchFamily="34" charset="-78"/>
                <a:cs typeface="B Nazanin" panose="00000400000000000000" pitchFamily="2" charset="-78"/>
              </a:rPr>
              <a:t>شبکه های اجتماعی مجموعه ای از تعارض های فاحش در اعتقادات و باورهای کاربر با دیگران را به رخ می کشد، تعارض ثروت و فقر، آزادی و محدودیت، تعارض جنسیت، تعارضات اعتقادی، تعارض در سبک زندگی و ... .</a:t>
            </a:r>
          </a:p>
          <a:p>
            <a:pPr marL="0" indent="0" algn="ctr">
              <a:buFontTx/>
              <a:buNone/>
            </a:pPr>
            <a:r>
              <a:rPr lang="fa-IR" sz="2800" dirty="0">
                <a:latin typeface="IRANSans" panose="020B0506030804020204" pitchFamily="34" charset="-78"/>
                <a:cs typeface="B Nazanin" panose="00000400000000000000" pitchFamily="2" charset="-78"/>
              </a:rPr>
              <a:t>وقتی کاربر کودک و نوجوان با این محیط پر تعارض مواجهه می شود </a:t>
            </a:r>
            <a:endParaRPr lang="fa-IR" sz="2800" dirty="0" smtClean="0">
              <a:latin typeface="IRANSans" panose="020B0506030804020204" pitchFamily="34" charset="-78"/>
              <a:cs typeface="B Nazanin" panose="00000400000000000000" pitchFamily="2" charset="-78"/>
            </a:endParaRPr>
          </a:p>
          <a:p>
            <a:pPr marL="0" indent="0" algn="ctr">
              <a:buFontTx/>
              <a:buNone/>
            </a:pPr>
            <a:r>
              <a:rPr lang="fa-IR" sz="2800" dirty="0" smtClean="0">
                <a:latin typeface="IRANSans" panose="020B0506030804020204" pitchFamily="34" charset="-78"/>
                <a:cs typeface="B Nazanin" panose="00000400000000000000" pitchFamily="2" charset="-78"/>
              </a:rPr>
              <a:t>آن </a:t>
            </a:r>
            <a:r>
              <a:rPr lang="fa-IR" sz="2800" dirty="0">
                <a:latin typeface="IRANSans" panose="020B0506030804020204" pitchFamily="34" charset="-78"/>
                <a:cs typeface="B Nazanin" panose="00000400000000000000" pitchFamily="2" charset="-78"/>
              </a:rPr>
              <a:t>وقت است آثار و تبعات آن بر زندگی او دیده می شود.</a:t>
            </a:r>
            <a:endParaRPr lang="en-US" sz="2800" dirty="0">
              <a:latin typeface="IRANSans" panose="020B0506030804020204" pitchFamily="34" charset="-78"/>
              <a:cs typeface="B Nazanin" panose="00000400000000000000" pitchFamily="2" charset="-78"/>
            </a:endParaRPr>
          </a:p>
        </p:txBody>
      </p:sp>
    </p:spTree>
    <p:extLst>
      <p:ext uri="{BB962C8B-B14F-4D97-AF65-F5344CB8AC3E}">
        <p14:creationId xmlns:p14="http://schemas.microsoft.com/office/powerpoint/2010/main" val="174119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0AB468-9F55-4DD9-84BC-457CA3F803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228109"/>
            <a:ext cx="12095018" cy="3629891"/>
          </a:xfrm>
          <a:prstGeom prst="rect">
            <a:avLst/>
          </a:prstGeom>
          <a:ln>
            <a:noFill/>
          </a:ln>
          <a:effectLst>
            <a:softEdge rad="112500"/>
          </a:effectLst>
        </p:spPr>
      </p:pic>
      <p:sp>
        <p:nvSpPr>
          <p:cNvPr id="6" name="Title 1">
            <a:extLst>
              <a:ext uri="{FF2B5EF4-FFF2-40B4-BE49-F238E27FC236}">
                <a16:creationId xmlns:a16="http://schemas.microsoft.com/office/drawing/2014/main" id="{C858D134-CF98-4FEA-B383-6D20F27C3379}"/>
              </a:ext>
            </a:extLst>
          </p:cNvPr>
          <p:cNvSpPr>
            <a:spLocks noGrp="1"/>
          </p:cNvSpPr>
          <p:nvPr>
            <p:ph type="title"/>
          </p:nvPr>
        </p:nvSpPr>
        <p:spPr>
          <a:xfrm>
            <a:off x="571994" y="594496"/>
            <a:ext cx="10958154" cy="528910"/>
          </a:xfrm>
        </p:spPr>
        <p:style>
          <a:lnRef idx="2">
            <a:schemeClr val="accent2"/>
          </a:lnRef>
          <a:fillRef idx="1">
            <a:schemeClr val="lt1"/>
          </a:fillRef>
          <a:effectRef idx="0">
            <a:schemeClr val="accent2"/>
          </a:effectRef>
          <a:fontRef idx="minor">
            <a:schemeClr val="dk1"/>
          </a:fontRef>
        </p:style>
        <p:txBody>
          <a:bodyPr/>
          <a:lstStyle/>
          <a:p>
            <a:pPr algn="ctr" rtl="1"/>
            <a:r>
              <a:rPr lang="fa-IR" sz="3200" dirty="0">
                <a:solidFill>
                  <a:schemeClr val="bg1"/>
                </a:solidFill>
                <a:latin typeface="IRANSans" panose="020B0506030804020204" pitchFamily="34" charset="-78"/>
                <a:cs typeface="IRANSans" panose="020B0506030804020204" pitchFamily="34" charset="-78"/>
              </a:rPr>
              <a:t>سبک زندگی تعیین کننده هویت و هنجار مورد قبول جامعه برای زندگی است</a:t>
            </a:r>
            <a:endParaRPr lang="en-US" sz="3200" dirty="0">
              <a:solidFill>
                <a:schemeClr val="bg1"/>
              </a:solidFill>
              <a:latin typeface="IRANSans" panose="020B0506030804020204" pitchFamily="34" charset="-78"/>
              <a:cs typeface="IRANSans" panose="020B0506030804020204" pitchFamily="34" charset="-78"/>
            </a:endParaRPr>
          </a:p>
        </p:txBody>
      </p:sp>
      <p:sp>
        <p:nvSpPr>
          <p:cNvPr id="7" name="Content Placeholder 2">
            <a:extLst>
              <a:ext uri="{FF2B5EF4-FFF2-40B4-BE49-F238E27FC236}">
                <a16:creationId xmlns:a16="http://schemas.microsoft.com/office/drawing/2014/main" id="{AFD2ECBE-748A-4713-A1F4-BE898A1F48DE}"/>
              </a:ext>
            </a:extLst>
          </p:cNvPr>
          <p:cNvSpPr txBox="1">
            <a:spLocks/>
          </p:cNvSpPr>
          <p:nvPr/>
        </p:nvSpPr>
        <p:spPr>
          <a:xfrm>
            <a:off x="571994" y="1844736"/>
            <a:ext cx="11059885" cy="830997"/>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0" rIns="0" bIns="0" rtlCol="0">
            <a:spAutoFit/>
          </a:bodyPr>
          <a:lstStyle>
            <a:lvl1pPr marL="0" indent="0" algn="l" defTabSz="914363" rtl="0" eaLnBrk="1" latinLnBrk="0" hangingPunct="1">
              <a:lnSpc>
                <a:spcPct val="90000"/>
              </a:lnSpc>
              <a:spcBef>
                <a:spcPct val="20000"/>
              </a:spcBef>
              <a:buFontTx/>
              <a:buNone/>
              <a:defRPr sz="2400" kern="1200">
                <a:solidFill>
                  <a:schemeClr val="tx1">
                    <a:tint val="75000"/>
                  </a:schemeClr>
                </a:solidFill>
                <a:latin typeface="+mn-lt"/>
                <a:ea typeface="+mn-ea"/>
                <a:cs typeface="+mn-cs"/>
              </a:defRPr>
            </a:lvl1pPr>
            <a:lvl2pPr marL="457200" indent="0" algn="l" defTabSz="914363" rtl="0" eaLnBrk="1" latinLnBrk="0" hangingPunct="1">
              <a:lnSpc>
                <a:spcPct val="90000"/>
              </a:lnSpc>
              <a:spcBef>
                <a:spcPct val="20000"/>
              </a:spcBef>
              <a:buFontTx/>
              <a:buNone/>
              <a:defRPr sz="2000" kern="1200">
                <a:solidFill>
                  <a:schemeClr val="tx1">
                    <a:tint val="75000"/>
                  </a:schemeClr>
                </a:solidFill>
                <a:latin typeface="+mn-lt"/>
                <a:ea typeface="+mn-ea"/>
                <a:cs typeface="+mn-cs"/>
              </a:defRPr>
            </a:lvl2pPr>
            <a:lvl3pPr marL="914400" indent="0" algn="l" defTabSz="914363" rtl="0" eaLnBrk="1" latinLnBrk="0" hangingPunct="1">
              <a:lnSpc>
                <a:spcPct val="90000"/>
              </a:lnSpc>
              <a:spcBef>
                <a:spcPct val="20000"/>
              </a:spcBef>
              <a:buFontTx/>
              <a:buNone/>
              <a:defRPr sz="1800" kern="1200">
                <a:solidFill>
                  <a:schemeClr val="tx1">
                    <a:tint val="75000"/>
                  </a:schemeClr>
                </a:solidFill>
                <a:latin typeface="+mn-lt"/>
                <a:ea typeface="+mn-ea"/>
                <a:cs typeface="+mn-cs"/>
              </a:defRPr>
            </a:lvl3pPr>
            <a:lvl4pPr marL="1371600" indent="0" algn="l" defTabSz="914363" rtl="0" eaLnBrk="1" latinLnBrk="0" hangingPunct="1">
              <a:lnSpc>
                <a:spcPct val="90000"/>
              </a:lnSpc>
              <a:spcBef>
                <a:spcPct val="20000"/>
              </a:spcBef>
              <a:buFontTx/>
              <a:buNone/>
              <a:defRPr sz="1600" kern="1200">
                <a:solidFill>
                  <a:schemeClr val="tx1">
                    <a:tint val="75000"/>
                  </a:schemeClr>
                </a:solidFill>
                <a:latin typeface="+mn-lt"/>
                <a:ea typeface="+mn-ea"/>
                <a:cs typeface="+mn-cs"/>
              </a:defRPr>
            </a:lvl4pPr>
            <a:lvl5pPr marL="1828800" indent="0" algn="l" defTabSz="914363" rtl="0" eaLnBrk="1" latinLnBrk="0" hangingPunct="1">
              <a:lnSpc>
                <a:spcPct val="90000"/>
              </a:lnSpc>
              <a:spcBef>
                <a:spcPct val="20000"/>
              </a:spcBef>
              <a:buFontTx/>
              <a:buNone/>
              <a:defRPr sz="1600" kern="1200">
                <a:solidFill>
                  <a:schemeClr val="tx1">
                    <a:tint val="75000"/>
                  </a:schemeClr>
                </a:solidFill>
                <a:latin typeface="+mn-lt"/>
                <a:ea typeface="+mn-ea"/>
                <a:cs typeface="+mn-cs"/>
              </a:defRPr>
            </a:lvl5pPr>
            <a:lvl6pPr marL="2286000" indent="0" algn="l" defTabSz="914363"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914363"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914363"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914363"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rtl="1">
              <a:lnSpc>
                <a:spcPct val="150000"/>
              </a:lnSpc>
            </a:pPr>
            <a:r>
              <a:rPr lang="fa-IR" sz="1800" dirty="0">
                <a:solidFill>
                  <a:schemeClr val="bg1"/>
                </a:solidFill>
                <a:latin typeface="IRANSans" panose="020B0506030804020204" pitchFamily="34" charset="-78"/>
                <a:cs typeface="IRANSans" panose="020B0506030804020204" pitchFamily="34" charset="-78"/>
              </a:rPr>
              <a:t>فضای مجازی و شبکه های اجتماعی با به چالش کشیدن سبک زندگی بومی مردم در زیست بوم و آداب و سنن مختلف، موجب یکسان سازی فرهنگی و در نتیجه شکل گیری تضادهای فکری در کاربران به خصوص نوجوانان می شود.</a:t>
            </a:r>
            <a:endParaRPr lang="en-US" sz="1800" dirty="0">
              <a:solidFill>
                <a:schemeClr val="bg1"/>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35588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2FB0D41-7E27-46B9-9C5E-9F34585D4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5086" y="1363218"/>
            <a:ext cx="3630897" cy="4762500"/>
          </a:xfrm>
          <a:prstGeom prst="rect">
            <a:avLst/>
          </a:prstGeom>
        </p:spPr>
      </p:pic>
      <p:sp>
        <p:nvSpPr>
          <p:cNvPr id="18" name="Rectangle 17">
            <a:extLst>
              <a:ext uri="{FF2B5EF4-FFF2-40B4-BE49-F238E27FC236}">
                <a16:creationId xmlns:a16="http://schemas.microsoft.com/office/drawing/2014/main" id="{9D78678C-A962-41BD-BC96-8EFDEC9F16BD}"/>
              </a:ext>
            </a:extLst>
          </p:cNvPr>
          <p:cNvSpPr/>
          <p:nvPr/>
        </p:nvSpPr>
        <p:spPr>
          <a:xfrm>
            <a:off x="448204" y="5196061"/>
            <a:ext cx="7134411" cy="646331"/>
          </a:xfrm>
          <a:prstGeom prst="rect">
            <a:avLst/>
          </a:prstGeom>
          <a:solidFill>
            <a:schemeClr val="accent2">
              <a:lumMod val="60000"/>
              <a:lumOff val="40000"/>
            </a:schemeClr>
          </a:solidFill>
        </p:spPr>
        <p:txBody>
          <a:bodyPr wrap="square">
            <a:spAutoFit/>
          </a:bodyPr>
          <a:lstStyle/>
          <a:p>
            <a:pPr algn="just" rtl="1"/>
            <a:r>
              <a:rPr lang="fa-IR" dirty="0">
                <a:latin typeface="IRANSans" panose="020B0506030804020204" pitchFamily="34" charset="-78"/>
                <a:cs typeface="IRANSans" panose="020B0506030804020204" pitchFamily="34" charset="-78"/>
              </a:rPr>
              <a:t>7. آیا بین تغییر در تعاملات و ارتباطات رو در روي کاربران و میزان استفاده از شبکه هاي اجتماعی تلفن همراه رابطه معناداري وجود دارد؟</a:t>
            </a:r>
            <a:endParaRPr lang="en-US" dirty="0">
              <a:latin typeface="IRANSans" panose="020B0506030804020204" pitchFamily="34" charset="-78"/>
              <a:cs typeface="IRANSans" panose="020B0506030804020204" pitchFamily="34" charset="-78"/>
            </a:endParaRPr>
          </a:p>
        </p:txBody>
      </p:sp>
      <p:sp>
        <p:nvSpPr>
          <p:cNvPr id="20" name="Rectangle 19">
            <a:extLst>
              <a:ext uri="{FF2B5EF4-FFF2-40B4-BE49-F238E27FC236}">
                <a16:creationId xmlns:a16="http://schemas.microsoft.com/office/drawing/2014/main" id="{E6335458-0E55-470B-9AB9-3574DE65990D}"/>
              </a:ext>
            </a:extLst>
          </p:cNvPr>
          <p:cNvSpPr/>
          <p:nvPr/>
        </p:nvSpPr>
        <p:spPr>
          <a:xfrm>
            <a:off x="980662" y="1230176"/>
            <a:ext cx="7474424" cy="646331"/>
          </a:xfrm>
          <a:prstGeom prst="rect">
            <a:avLst/>
          </a:prstGeom>
          <a:solidFill>
            <a:schemeClr val="accent1">
              <a:lumMod val="40000"/>
              <a:lumOff val="60000"/>
            </a:schemeClr>
          </a:solidFill>
        </p:spPr>
        <p:txBody>
          <a:bodyPr wrap="square">
            <a:spAutoFit/>
          </a:bodyPr>
          <a:lstStyle/>
          <a:p>
            <a:pPr algn="just" rtl="1"/>
            <a:r>
              <a:rPr lang="fa-IR" dirty="0">
                <a:latin typeface="IRANSans" panose="020B0506030804020204" pitchFamily="34" charset="-78"/>
                <a:cs typeface="IRANSans" panose="020B0506030804020204" pitchFamily="34" charset="-78"/>
              </a:rPr>
              <a:t>1. آیا بین تغییر سلیقه در نوع پوشش کاربران و میزان استفاده از شبکه هاي اجتماعی تلفن همراه رابطه معناداري وجود دارد؟</a:t>
            </a:r>
            <a:endParaRPr lang="en-US" dirty="0">
              <a:latin typeface="IRANSans" panose="020B0506030804020204" pitchFamily="34" charset="-78"/>
              <a:cs typeface="IRANSans" panose="020B0506030804020204" pitchFamily="34" charset="-78"/>
            </a:endParaRPr>
          </a:p>
        </p:txBody>
      </p:sp>
      <p:sp>
        <p:nvSpPr>
          <p:cNvPr id="21" name="Rectangle 20">
            <a:extLst>
              <a:ext uri="{FF2B5EF4-FFF2-40B4-BE49-F238E27FC236}">
                <a16:creationId xmlns:a16="http://schemas.microsoft.com/office/drawing/2014/main" id="{9DEE5C5F-8F69-49AB-8C59-40B40F5DB142}"/>
              </a:ext>
            </a:extLst>
          </p:cNvPr>
          <p:cNvSpPr/>
          <p:nvPr/>
        </p:nvSpPr>
        <p:spPr>
          <a:xfrm>
            <a:off x="980662" y="2833167"/>
            <a:ext cx="7474424" cy="646331"/>
          </a:xfrm>
          <a:prstGeom prst="rect">
            <a:avLst/>
          </a:prstGeom>
          <a:solidFill>
            <a:schemeClr val="accent1">
              <a:lumMod val="40000"/>
              <a:lumOff val="60000"/>
            </a:schemeClr>
          </a:solidFill>
        </p:spPr>
        <p:txBody>
          <a:bodyPr wrap="square">
            <a:spAutoFit/>
          </a:bodyPr>
          <a:lstStyle/>
          <a:p>
            <a:pPr algn="just" rtl="1"/>
            <a:r>
              <a:rPr lang="fa-IR" dirty="0">
                <a:latin typeface="IRANSans" panose="020B0506030804020204" pitchFamily="34" charset="-78"/>
                <a:cs typeface="IRANSans" panose="020B0506030804020204" pitchFamily="34" charset="-78"/>
              </a:rPr>
              <a:t>2. آیا بین تغییر در شیوه تغذیه کاربران و میزان استفاده از شبکه هاي اجتماعی تلفن همراه رابطه معناداري وجود دارد؟</a:t>
            </a:r>
            <a:endParaRPr lang="en-US" dirty="0">
              <a:latin typeface="IRANSans" panose="020B0506030804020204" pitchFamily="34" charset="-78"/>
              <a:cs typeface="IRANSans" panose="020B0506030804020204" pitchFamily="34" charset="-78"/>
            </a:endParaRPr>
          </a:p>
        </p:txBody>
      </p:sp>
      <p:sp>
        <p:nvSpPr>
          <p:cNvPr id="22" name="Rectangle 21">
            <a:extLst>
              <a:ext uri="{FF2B5EF4-FFF2-40B4-BE49-F238E27FC236}">
                <a16:creationId xmlns:a16="http://schemas.microsoft.com/office/drawing/2014/main" id="{F7139B45-43D3-4386-B6AB-BCCA54C585EB}"/>
              </a:ext>
            </a:extLst>
          </p:cNvPr>
          <p:cNvSpPr/>
          <p:nvPr/>
        </p:nvSpPr>
        <p:spPr>
          <a:xfrm>
            <a:off x="980662" y="4448582"/>
            <a:ext cx="7474424" cy="646331"/>
          </a:xfrm>
          <a:prstGeom prst="rect">
            <a:avLst/>
          </a:prstGeom>
          <a:solidFill>
            <a:schemeClr val="accent1">
              <a:lumMod val="40000"/>
              <a:lumOff val="60000"/>
            </a:schemeClr>
          </a:solidFill>
        </p:spPr>
        <p:txBody>
          <a:bodyPr wrap="square">
            <a:spAutoFit/>
          </a:bodyPr>
          <a:lstStyle/>
          <a:p>
            <a:pPr algn="just" rtl="1"/>
            <a:r>
              <a:rPr lang="fa-IR" dirty="0">
                <a:latin typeface="IRANSans" panose="020B0506030804020204" pitchFamily="34" charset="-78"/>
                <a:cs typeface="IRANSans" panose="020B0506030804020204" pitchFamily="34" charset="-78"/>
              </a:rPr>
              <a:t>3. آیا بین تغییر در خودآرایی کاربران و میزان استفاده از شبکه هاي اجتماعی تلفن همراه رابطه معناداري وجود دارد؟</a:t>
            </a:r>
            <a:endParaRPr lang="en-US" dirty="0">
              <a:latin typeface="IRANSans" panose="020B0506030804020204" pitchFamily="34" charset="-78"/>
              <a:cs typeface="IRANSans" panose="020B0506030804020204" pitchFamily="34" charset="-78"/>
            </a:endParaRPr>
          </a:p>
        </p:txBody>
      </p:sp>
      <p:sp>
        <p:nvSpPr>
          <p:cNvPr id="23" name="Rectangle 22">
            <a:extLst>
              <a:ext uri="{FF2B5EF4-FFF2-40B4-BE49-F238E27FC236}">
                <a16:creationId xmlns:a16="http://schemas.microsoft.com/office/drawing/2014/main" id="{C1DD4480-01E0-4013-9310-3BC9C19C6513}"/>
              </a:ext>
            </a:extLst>
          </p:cNvPr>
          <p:cNvSpPr/>
          <p:nvPr/>
        </p:nvSpPr>
        <p:spPr>
          <a:xfrm>
            <a:off x="980662" y="6002366"/>
            <a:ext cx="7474424" cy="646331"/>
          </a:xfrm>
          <a:prstGeom prst="rect">
            <a:avLst/>
          </a:prstGeom>
          <a:solidFill>
            <a:schemeClr val="accent1">
              <a:lumMod val="40000"/>
              <a:lumOff val="60000"/>
            </a:schemeClr>
          </a:solidFill>
        </p:spPr>
        <p:txBody>
          <a:bodyPr wrap="square">
            <a:spAutoFit/>
          </a:bodyPr>
          <a:lstStyle/>
          <a:p>
            <a:pPr algn="just" rtl="1"/>
            <a:r>
              <a:rPr lang="fa-IR" dirty="0">
                <a:latin typeface="IRANSans" panose="020B0506030804020204" pitchFamily="34" charset="-78"/>
                <a:cs typeface="IRANSans" panose="020B0506030804020204" pitchFamily="34" charset="-78"/>
              </a:rPr>
              <a:t>4. آیا بین تغییر در انتخاب دکوراسیون و اثاثیه منزل کاربران و میزان استفاده از شبکه هاي اجتماعی تلفن همراه رابطه معناداري وجود دارد؟</a:t>
            </a:r>
            <a:endParaRPr lang="en-US" dirty="0">
              <a:latin typeface="IRANSans" panose="020B0506030804020204" pitchFamily="34" charset="-78"/>
              <a:cs typeface="IRANSans" panose="020B0506030804020204" pitchFamily="34" charset="-78"/>
            </a:endParaRPr>
          </a:p>
        </p:txBody>
      </p:sp>
      <p:sp>
        <p:nvSpPr>
          <p:cNvPr id="24" name="Rectangle 23">
            <a:extLst>
              <a:ext uri="{FF2B5EF4-FFF2-40B4-BE49-F238E27FC236}">
                <a16:creationId xmlns:a16="http://schemas.microsoft.com/office/drawing/2014/main" id="{5DD5F4B2-F7E4-4A61-93DA-04AD682FF84E}"/>
              </a:ext>
            </a:extLst>
          </p:cNvPr>
          <p:cNvSpPr/>
          <p:nvPr/>
        </p:nvSpPr>
        <p:spPr>
          <a:xfrm>
            <a:off x="448203" y="3643452"/>
            <a:ext cx="7134412" cy="646331"/>
          </a:xfrm>
          <a:prstGeom prst="rect">
            <a:avLst/>
          </a:prstGeom>
          <a:solidFill>
            <a:schemeClr val="accent2">
              <a:lumMod val="60000"/>
              <a:lumOff val="40000"/>
            </a:schemeClr>
          </a:solidFill>
        </p:spPr>
        <p:txBody>
          <a:bodyPr wrap="square">
            <a:spAutoFit/>
          </a:bodyPr>
          <a:lstStyle/>
          <a:p>
            <a:pPr algn="just" rtl="1"/>
            <a:r>
              <a:rPr lang="fa-IR" dirty="0">
                <a:latin typeface="IRANSans" panose="020B0506030804020204" pitchFamily="34" charset="-78"/>
                <a:cs typeface="IRANSans" panose="020B0506030804020204" pitchFamily="34" charset="-78"/>
              </a:rPr>
              <a:t>5. آیا بین تغییر در سبک خرید کاربران و میزان استفاده از شبکه هاي اجتماعی تلفن همراه رابطه معناداري وجود دارد؟</a:t>
            </a:r>
          </a:p>
        </p:txBody>
      </p:sp>
      <p:sp>
        <p:nvSpPr>
          <p:cNvPr id="25" name="Rectangle 24">
            <a:extLst>
              <a:ext uri="{FF2B5EF4-FFF2-40B4-BE49-F238E27FC236}">
                <a16:creationId xmlns:a16="http://schemas.microsoft.com/office/drawing/2014/main" id="{4A11B941-A90F-49DC-AC6F-E324F0636C4A}"/>
              </a:ext>
            </a:extLst>
          </p:cNvPr>
          <p:cNvSpPr/>
          <p:nvPr/>
        </p:nvSpPr>
        <p:spPr>
          <a:xfrm>
            <a:off x="448203" y="2007068"/>
            <a:ext cx="7134413" cy="646331"/>
          </a:xfrm>
          <a:prstGeom prst="rect">
            <a:avLst/>
          </a:prstGeom>
          <a:solidFill>
            <a:schemeClr val="accent2">
              <a:lumMod val="60000"/>
              <a:lumOff val="40000"/>
            </a:schemeClr>
          </a:solidFill>
        </p:spPr>
        <p:txBody>
          <a:bodyPr wrap="square">
            <a:spAutoFit/>
          </a:bodyPr>
          <a:lstStyle/>
          <a:p>
            <a:pPr algn="just" rtl="1"/>
            <a:r>
              <a:rPr lang="fa-IR" dirty="0">
                <a:latin typeface="IRANSans" panose="020B0506030804020204" pitchFamily="34" charset="-78"/>
                <a:cs typeface="IRANSans" panose="020B0506030804020204" pitchFamily="34" charset="-78"/>
              </a:rPr>
              <a:t>6. آیا بین تغییر در شیوه هاي گذران اوقات فراغت و تفریح کاربران و میزان استفاده از شبکه هاي اجتماعی تلفن همراه رابطه معناداري وجود دارد؟</a:t>
            </a:r>
            <a:endParaRPr lang="en-US" dirty="0">
              <a:latin typeface="IRANSans" panose="020B0506030804020204" pitchFamily="34" charset="-78"/>
              <a:cs typeface="IRANSans" panose="020B0506030804020204" pitchFamily="34" charset="-78"/>
            </a:endParaRPr>
          </a:p>
        </p:txBody>
      </p:sp>
      <p:sp>
        <p:nvSpPr>
          <p:cNvPr id="26" name="Title 1">
            <a:extLst>
              <a:ext uri="{FF2B5EF4-FFF2-40B4-BE49-F238E27FC236}">
                <a16:creationId xmlns:a16="http://schemas.microsoft.com/office/drawing/2014/main" id="{37CCC732-A47B-478F-9B74-4A8C579E7680}"/>
              </a:ext>
            </a:extLst>
          </p:cNvPr>
          <p:cNvSpPr txBox="1">
            <a:spLocks/>
          </p:cNvSpPr>
          <p:nvPr/>
        </p:nvSpPr>
        <p:spPr>
          <a:xfrm>
            <a:off x="622852" y="195860"/>
            <a:ext cx="10915572" cy="683264"/>
          </a:xfrm>
          <a:prstGeom prst="rect">
            <a:avLst/>
          </a:prstGeom>
        </p:spPr>
        <p:txBody>
          <a:bodyPr vert="horz" wrap="square" lIns="0" tIns="0" rIns="0" bIns="0" rtlCol="0" anchor="t">
            <a:spAutoFit/>
          </a:bodyPr>
          <a:lstStyle>
            <a:lvl1pPr algn="ctr" defTabSz="914363" rtl="1" eaLnBrk="1" latinLnBrk="0" hangingPunct="1">
              <a:lnSpc>
                <a:spcPct val="90000"/>
              </a:lnSpc>
              <a:spcBef>
                <a:spcPct val="0"/>
              </a:spcBef>
              <a:buNone/>
              <a:defRPr lang="en-US" sz="4800" b="1" kern="1200" cap="none" spc="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mj-lt"/>
                <a:ea typeface="+mn-ea"/>
                <a:cs typeface="B Yekan" panose="00000400000000000000" pitchFamily="2" charset="-78"/>
              </a:defRPr>
            </a:lvl1pPr>
          </a:lstStyle>
          <a:p>
            <a:pPr marL="0" marR="0" lvl="0" indent="0" algn="ctr" defTabSz="914363" rtl="1" eaLnBrk="1" fontAlgn="auto" latinLnBrk="0" hangingPunct="1">
              <a:lnSpc>
                <a:spcPct val="90000"/>
              </a:lnSpc>
              <a:spcBef>
                <a:spcPct val="0"/>
              </a:spcBef>
              <a:spcAft>
                <a:spcPts val="0"/>
              </a:spcAft>
              <a:buClrTx/>
              <a:buSzTx/>
              <a:buFontTx/>
              <a:buNone/>
              <a:tabLst/>
              <a:defRPr/>
            </a:pPr>
            <a:r>
              <a:rPr lang="fa-IR" dirty="0">
                <a:ln w="22225">
                  <a:solidFill>
                    <a:srgbClr val="3497AE"/>
                  </a:solidFill>
                  <a:prstDash val="solid"/>
                </a:ln>
                <a:solidFill>
                  <a:srgbClr val="F12F37"/>
                </a:solidFill>
                <a:latin typeface="IRANSans" panose="020B0506030804020204" pitchFamily="34" charset="-78"/>
                <a:cs typeface="IRANSans" panose="020B0506030804020204" pitchFamily="34" charset="-78"/>
              </a:rPr>
              <a:t>چند سوال مهم</a:t>
            </a:r>
            <a:endParaRPr kumimoji="0" lang="fa-IR" sz="4800" b="1" i="0" u="none" strike="noStrike" kern="1200" cap="none" spc="0" normalizeH="0" baseline="0" noProof="0" dirty="0">
              <a:ln w="22225">
                <a:solidFill>
                  <a:srgbClr val="3497AE"/>
                </a:solidFill>
                <a:prstDash val="solid"/>
              </a:ln>
              <a:solidFill>
                <a:srgbClr val="F12F37"/>
              </a:solidFill>
              <a:effectLst>
                <a:outerShdw blurRad="38100" dist="38100" dir="2700000" algn="tl">
                  <a:srgbClr val="000000">
                    <a:alpha val="43137"/>
                  </a:srgbClr>
                </a:outerShdw>
              </a:effectLst>
              <a:uLnTx/>
              <a:uFillTx/>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477850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1A8B12-A2A6-46A2-A14B-AFCBB7BBDBC8}"/>
              </a:ext>
            </a:extLst>
          </p:cNvPr>
          <p:cNvPicPr>
            <a:picLocks noChangeAspect="1"/>
          </p:cNvPicPr>
          <p:nvPr/>
        </p:nvPicPr>
        <p:blipFill rotWithShape="1">
          <a:blip r:embed="rId2"/>
          <a:srcRect l="76118"/>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8CADF53-4980-4CD1-81EC-6645B3EA52CF}"/>
              </a:ext>
            </a:extLst>
          </p:cNvPr>
          <p:cNvPicPr>
            <a:picLocks noChangeAspect="1"/>
          </p:cNvPicPr>
          <p:nvPr/>
        </p:nvPicPr>
        <p:blipFill>
          <a:blip r:embed="rId2"/>
          <a:stretch>
            <a:fillRect/>
          </a:stretch>
        </p:blipFill>
        <p:spPr>
          <a:xfrm>
            <a:off x="1452283" y="1185303"/>
            <a:ext cx="9525000" cy="5715000"/>
          </a:xfrm>
          <a:prstGeom prst="ellipse">
            <a:avLst/>
          </a:prstGeom>
          <a:ln>
            <a:noFill/>
          </a:ln>
          <a:effectLst>
            <a:softEdge rad="112500"/>
          </a:effectLst>
        </p:spPr>
      </p:pic>
      <p:sp>
        <p:nvSpPr>
          <p:cNvPr id="2" name="Title 1"/>
          <p:cNvSpPr>
            <a:spLocks noGrp="1"/>
          </p:cNvSpPr>
          <p:nvPr>
            <p:ph type="title"/>
          </p:nvPr>
        </p:nvSpPr>
        <p:spPr>
          <a:xfrm>
            <a:off x="616697" y="557502"/>
            <a:ext cx="10515600" cy="627801"/>
          </a:xfrm>
        </p:spPr>
        <p:txBody>
          <a:bodyPr>
            <a:normAutofit/>
          </a:bodyPr>
          <a:lstStyle/>
          <a:p>
            <a:pPr algn="ctr" rtl="1"/>
            <a:r>
              <a:rPr lang="fa-IR" sz="3200" dirty="0">
                <a:latin typeface="IRANSans" panose="020B0506030804020204" pitchFamily="34" charset="-78"/>
                <a:cs typeface="IRANSans" panose="020B0506030804020204" pitchFamily="34" charset="-78"/>
              </a:rPr>
              <a:t>قوانین پایه استفاده از فضای مجازی برای کودکان و نوجوانان</a:t>
            </a:r>
            <a:endParaRPr 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RANSans" panose="020B0506030804020204" pitchFamily="34" charset="-78"/>
              <a:cs typeface="IRANSans" panose="020B0506030804020204" pitchFamily="34" charset="-78"/>
            </a:endParaRPr>
          </a:p>
        </p:txBody>
      </p:sp>
      <p:sp>
        <p:nvSpPr>
          <p:cNvPr id="3" name="Text Placeholder 2"/>
          <p:cNvSpPr>
            <a:spLocks noGrp="1"/>
          </p:cNvSpPr>
          <p:nvPr>
            <p:ph type="body" idx="1"/>
          </p:nvPr>
        </p:nvSpPr>
        <p:spPr>
          <a:xfrm>
            <a:off x="8358843" y="5349773"/>
            <a:ext cx="3454026" cy="950725"/>
          </a:xfrm>
        </p:spPr>
        <p:txBody>
          <a:bodyPr>
            <a:normAutofit/>
          </a:bodyPr>
          <a:lstStyle/>
          <a:p>
            <a:pPr algn="ctr" rtl="1"/>
            <a:r>
              <a:rPr lang="fa-IR" sz="3200" dirty="0">
                <a:solidFill>
                  <a:srgbClr val="FF0000"/>
                </a:solidFill>
                <a:latin typeface="IRANSans" panose="020B0506030804020204" pitchFamily="34" charset="-78"/>
                <a:cs typeface="IRANSans" panose="020B0506030804020204" pitchFamily="34" charset="-78"/>
              </a:rPr>
              <a:t>بخش پنجم</a:t>
            </a:r>
            <a:endParaRPr lang="en-US" sz="3200" dirty="0">
              <a:solidFill>
                <a:srgbClr val="FF0000"/>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6400535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AD94C09-2FC6-460A-A3A8-477F717779EE}"/>
              </a:ext>
            </a:extLst>
          </p:cNvPr>
          <p:cNvSpPr>
            <a:spLocks noGrp="1"/>
          </p:cNvSpPr>
          <p:nvPr>
            <p:ph idx="1"/>
          </p:nvPr>
        </p:nvSpPr>
        <p:spPr>
          <a:xfrm>
            <a:off x="5689600" y="2552700"/>
            <a:ext cx="6083300" cy="2247900"/>
          </a:xfrm>
        </p:spPr>
        <p:txBody>
          <a:bodyPr vert="horz" wrap="square" lIns="0" tIns="0" rIns="0" bIns="0" rtlCol="0" anchor="t">
            <a:noAutofit/>
          </a:bodyPr>
          <a:lstStyle/>
          <a:p>
            <a:pPr algn="ctr">
              <a:lnSpc>
                <a:spcPct val="100000"/>
              </a:lnSpc>
              <a:spcBef>
                <a:spcPct val="0"/>
              </a:spcBef>
              <a:buNone/>
            </a:pPr>
            <a:r>
              <a:rPr lang="fa-IR" sz="3600" b="1" dirty="0">
                <a:ln w="9525">
                  <a:solidFill>
                    <a:schemeClr val="tx2">
                      <a:lumMod val="75000"/>
                    </a:schemeClr>
                  </a:solidFill>
                  <a:prstDash val="solid"/>
                </a:ln>
                <a:solidFill>
                  <a:srgbClr val="C00000"/>
                </a:solidFill>
                <a:effectLst>
                  <a:outerShdw blurRad="63500" sx="102000" sy="102000" algn="ctr" rotWithShape="0">
                    <a:prstClr val="black">
                      <a:alpha val="40000"/>
                    </a:prstClr>
                  </a:outerShdw>
                </a:effectLst>
                <a:latin typeface="IRANSans" panose="020B0506030804020204" pitchFamily="34" charset="-78"/>
                <a:cs typeface="IRANSans" panose="020B0506030804020204" pitchFamily="34" charset="-78"/>
              </a:rPr>
              <a:t>توجه به این نکات را به فرزندانتان گوش زد کنید.</a:t>
            </a:r>
            <a:endParaRPr lang="en-US" sz="3600" b="1" dirty="0">
              <a:ln w="9525">
                <a:solidFill>
                  <a:schemeClr val="tx2">
                    <a:lumMod val="75000"/>
                  </a:schemeClr>
                </a:solidFill>
                <a:prstDash val="solid"/>
              </a:ln>
              <a:solidFill>
                <a:srgbClr val="C00000"/>
              </a:solidFill>
              <a:effectLst>
                <a:outerShdw blurRad="63500" sx="102000" sy="102000" algn="ctr" rotWithShape="0">
                  <a:prstClr val="black">
                    <a:alpha val="40000"/>
                  </a:prstClr>
                </a:outerShdw>
              </a:effectLst>
              <a:latin typeface="IRANSans" panose="020B0506030804020204" pitchFamily="34" charset="-78"/>
              <a:cs typeface="IRANSans" panose="020B0506030804020204" pitchFamily="34" charset="-78"/>
            </a:endParaRPr>
          </a:p>
        </p:txBody>
      </p:sp>
      <p:pic>
        <p:nvPicPr>
          <p:cNvPr id="5" name="Picture 4">
            <a:extLst>
              <a:ext uri="{FF2B5EF4-FFF2-40B4-BE49-F238E27FC236}">
                <a16:creationId xmlns:a16="http://schemas.microsoft.com/office/drawing/2014/main" id="{926D7B2A-01C5-4E58-BC2B-4351951F48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200" y="1066825"/>
            <a:ext cx="4762475" cy="4762475"/>
          </a:xfrm>
          <a:prstGeom prst="rect">
            <a:avLst/>
          </a:prstGeom>
        </p:spPr>
      </p:pic>
    </p:spTree>
    <p:extLst>
      <p:ext uri="{BB962C8B-B14F-4D97-AF65-F5344CB8AC3E}">
        <p14:creationId xmlns:p14="http://schemas.microsoft.com/office/powerpoint/2010/main" val="1031583587"/>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29A1B0C-BA7D-43B4-BC23-E013E578B7B6}"/>
              </a:ext>
            </a:extLst>
          </p:cNvPr>
          <p:cNvSpPr>
            <a:spLocks noGrp="1"/>
          </p:cNvSpPr>
          <p:nvPr>
            <p:ph idx="1"/>
          </p:nvPr>
        </p:nvSpPr>
        <p:spPr>
          <a:xfrm>
            <a:off x="1515291" y="429246"/>
            <a:ext cx="10373089" cy="2391507"/>
          </a:xfrm>
        </p:spPr>
        <p:txBody>
          <a:bodyPr vert="horz" lIns="91440" tIns="45720" rIns="91440" bIns="45720" rtlCol="0">
            <a:normAutofit/>
          </a:bodyPr>
          <a:lstStyle/>
          <a:p>
            <a:pPr marL="0" indent="0" algn="r" fontAlgn="base">
              <a:buNone/>
            </a:pPr>
            <a:r>
              <a:rPr lang="fa-IR" dirty="0">
                <a:latin typeface="IRANSans" panose="020B0506030804020204" pitchFamily="34" charset="-78"/>
                <a:cs typeface="IRANSans" panose="020B0506030804020204" pitchFamily="34" charset="-78"/>
              </a:rPr>
              <a:t>1. مواردي</a:t>
            </a:r>
            <a:r>
              <a:rPr lang="ar-SA" dirty="0">
                <a:latin typeface="IRANSans" panose="020B0506030804020204" pitchFamily="34" charset="-78"/>
                <a:cs typeface="IRANSans" panose="020B0506030804020204" pitchFamily="34" charset="-78"/>
              </a:rPr>
              <a:t> که باعث خجالت </a:t>
            </a:r>
            <a:r>
              <a:rPr lang="ar-SA" dirty="0" smtClean="0">
                <a:latin typeface="IRANSans" panose="020B0506030804020204" pitchFamily="34" charset="-78"/>
                <a:cs typeface="IRANSans" panose="020B0506030804020204" pitchFamily="34" charset="-78"/>
              </a:rPr>
              <a:t>شما</a:t>
            </a:r>
            <a:r>
              <a:rPr lang="fa-IR" dirty="0" smtClean="0">
                <a:latin typeface="IRANSans" panose="020B0506030804020204" pitchFamily="34" charset="-78"/>
                <a:cs typeface="IRANSans" panose="020B0506030804020204" pitchFamily="34" charset="-78"/>
              </a:rPr>
              <a:t> </a:t>
            </a:r>
            <a:r>
              <a:rPr lang="ar-SA" dirty="0" smtClean="0">
                <a:latin typeface="IRANSans" panose="020B0506030804020204" pitchFamily="34" charset="-78"/>
                <a:cs typeface="IRANSans" panose="020B0506030804020204" pitchFamily="34" charset="-78"/>
              </a:rPr>
              <a:t>می‌شود</a:t>
            </a:r>
            <a:r>
              <a:rPr lang="fa-IR" dirty="0" smtClean="0">
                <a:latin typeface="IRANSans" panose="020B0506030804020204" pitchFamily="34" charset="-78"/>
                <a:cs typeface="IRANSans" panose="020B0506030804020204" pitchFamily="34" charset="-78"/>
              </a:rPr>
              <a:t> </a:t>
            </a:r>
            <a:r>
              <a:rPr lang="fa-IR" dirty="0">
                <a:latin typeface="IRANSans" panose="020B0506030804020204" pitchFamily="34" charset="-78"/>
                <a:cs typeface="IRANSans" panose="020B0506030804020204" pitchFamily="34" charset="-78"/>
              </a:rPr>
              <a:t>منتشر نکنید</a:t>
            </a:r>
          </a:p>
          <a:p>
            <a:pPr marL="514350" indent="-514350" algn="r" fontAlgn="base">
              <a:buFont typeface="+mj-lt"/>
              <a:buAutoNum type="arabicPeriod"/>
            </a:pPr>
            <a:endParaRPr lang="fa-IR" dirty="0">
              <a:latin typeface="IRANSans" panose="020B0506030804020204" pitchFamily="34" charset="-78"/>
              <a:cs typeface="IRANSans" panose="020B0506030804020204" pitchFamily="34" charset="-78"/>
            </a:endParaRPr>
          </a:p>
          <a:p>
            <a:pPr marL="0" indent="0" algn="r" fontAlgn="base">
              <a:buNone/>
            </a:pPr>
            <a:r>
              <a:rPr lang="fa-IR" dirty="0">
                <a:latin typeface="IRANSans" panose="020B0506030804020204" pitchFamily="34" charset="-78"/>
                <a:cs typeface="IRANSans" panose="020B0506030804020204" pitchFamily="34" charset="-78"/>
              </a:rPr>
              <a:t>2. اسرار </a:t>
            </a:r>
            <a:r>
              <a:rPr lang="fa-IR" dirty="0" smtClean="0">
                <a:latin typeface="IRANSans" panose="020B0506030804020204" pitchFamily="34" charset="-78"/>
                <a:cs typeface="IRANSans" panose="020B0506030804020204" pitchFamily="34" charset="-78"/>
              </a:rPr>
              <a:t>شخصی </a:t>
            </a:r>
            <a:r>
              <a:rPr lang="fa-IR" dirty="0">
                <a:latin typeface="IRANSans" panose="020B0506030804020204" pitchFamily="34" charset="-78"/>
                <a:cs typeface="IRANSans" panose="020B0506030804020204" pitchFamily="34" charset="-78"/>
              </a:rPr>
              <a:t>و والدین خود را در شبکه های اجتماعی افشا نکنید.</a:t>
            </a:r>
            <a:endParaRPr lang="en-US" dirty="0">
              <a:latin typeface="IRANSans" panose="020B0506030804020204" pitchFamily="34" charset="-78"/>
              <a:cs typeface="IRANSans" panose="020B0506030804020204" pitchFamily="34" charset="-78"/>
            </a:endParaRPr>
          </a:p>
          <a:p>
            <a:pPr marL="514350" indent="-514350" algn="r" fontAlgn="base">
              <a:buFont typeface="+mj-lt"/>
              <a:buAutoNum type="arabicPeriod"/>
            </a:pPr>
            <a:endParaRPr lang="fa-IR" dirty="0">
              <a:latin typeface="IRANSans" panose="020B0506030804020204" pitchFamily="34" charset="-78"/>
              <a:cs typeface="IRANSans" panose="020B0506030804020204" pitchFamily="34" charset="-78"/>
            </a:endParaRPr>
          </a:p>
        </p:txBody>
      </p:sp>
      <p:sp>
        <p:nvSpPr>
          <p:cNvPr id="5" name="Title 4">
            <a:extLst>
              <a:ext uri="{FF2B5EF4-FFF2-40B4-BE49-F238E27FC236}">
                <a16:creationId xmlns:a16="http://schemas.microsoft.com/office/drawing/2014/main" id="{C9BD82BA-3B5C-4DBE-AAB6-5B6529D0C6B1}"/>
              </a:ext>
            </a:extLst>
          </p:cNvPr>
          <p:cNvSpPr>
            <a:spLocks noGrp="1"/>
          </p:cNvSpPr>
          <p:nvPr>
            <p:ph type="title"/>
          </p:nvPr>
        </p:nvSpPr>
        <p:spPr>
          <a:xfrm>
            <a:off x="1372780" y="5103191"/>
            <a:ext cx="10515600" cy="1325563"/>
          </a:xfrm>
        </p:spPr>
        <p:txBody>
          <a:bodyPr>
            <a:noAutofit/>
          </a:bodyPr>
          <a:lstStyle/>
          <a:p>
            <a:pPr algn="r"/>
            <a:r>
              <a:rPr lang="fa-IR" sz="13800" b="1" dirty="0">
                <a:ln w="9525">
                  <a:solidFill>
                    <a:schemeClr val="bg1"/>
                  </a:solidFill>
                  <a:prstDash val="solid"/>
                </a:ln>
                <a:solidFill>
                  <a:srgbClr val="C00000"/>
                </a:solidFill>
                <a:effectLst>
                  <a:outerShdw blurRad="63500" sx="102000" sy="102000" algn="ctr" rotWithShape="0">
                    <a:prstClr val="black">
                      <a:alpha val="40000"/>
                    </a:prstClr>
                  </a:outerShdw>
                </a:effectLst>
                <a:latin typeface="IRANSans" panose="020B0506030804020204" pitchFamily="34" charset="-78"/>
                <a:cs typeface="IRANSans" panose="020B0506030804020204" pitchFamily="34" charset="-78"/>
              </a:rPr>
              <a:t>منتشر نکنید</a:t>
            </a:r>
            <a:endParaRPr lang="en-US" sz="13800" b="1" dirty="0">
              <a:ln w="9525">
                <a:solidFill>
                  <a:schemeClr val="bg1"/>
                </a:solidFill>
                <a:prstDash val="solid"/>
              </a:ln>
              <a:solidFill>
                <a:srgbClr val="C00000"/>
              </a:solidFill>
              <a:effectLst>
                <a:outerShdw blurRad="63500" sx="102000" sy="102000" algn="ctr" rotWithShape="0">
                  <a:prstClr val="black">
                    <a:alpha val="40000"/>
                  </a:prstClr>
                </a:outerShdw>
              </a:effectLst>
              <a:latin typeface="IRANSans" panose="020B0506030804020204" pitchFamily="34" charset="-78"/>
              <a:cs typeface="IRANSans" panose="020B0506030804020204" pitchFamily="34" charset="-78"/>
            </a:endParaRPr>
          </a:p>
        </p:txBody>
      </p:sp>
      <p:pic>
        <p:nvPicPr>
          <p:cNvPr id="6" name="Picture 4" descr="Learn How to Win at Slots by Playing Slot Machines Like a Technician">
            <a:extLst>
              <a:ext uri="{FF2B5EF4-FFF2-40B4-BE49-F238E27FC236}">
                <a16:creationId xmlns:a16="http://schemas.microsoft.com/office/drawing/2014/main" id="{39C55C37-F46E-44A5-A340-66635D89D59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620" y="2363133"/>
            <a:ext cx="3977911" cy="319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03718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heplaceofpraise.com/wp-content/uploads/2016/05/be-careful-300x225.png">
            <a:extLst>
              <a:ext uri="{FF2B5EF4-FFF2-40B4-BE49-F238E27FC236}">
                <a16:creationId xmlns:a16="http://schemas.microsoft.com/office/drawing/2014/main" id="{62F911B9-D23E-49DB-9EF9-741F926F339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119109"/>
            <a:ext cx="4047565" cy="441063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0133709F-692C-410B-86CD-75FD672009C2}"/>
              </a:ext>
            </a:extLst>
          </p:cNvPr>
          <p:cNvSpPr>
            <a:spLocks noGrp="1"/>
          </p:cNvSpPr>
          <p:nvPr>
            <p:ph type="title"/>
          </p:nvPr>
        </p:nvSpPr>
        <p:spPr>
          <a:xfrm>
            <a:off x="2179320" y="52235"/>
            <a:ext cx="10515600" cy="1325563"/>
          </a:xfrm>
        </p:spPr>
        <p:txBody>
          <a:bodyPr>
            <a:noAutofit/>
          </a:bodyPr>
          <a:lstStyle/>
          <a:p>
            <a:pPr algn="ctr"/>
            <a:r>
              <a:rPr lang="fa-IR" sz="8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IRANSans" panose="020B0506030804020204" pitchFamily="34" charset="-78"/>
                <a:cs typeface="IRANSans" panose="020B0506030804020204" pitchFamily="34" charset="-78"/>
              </a:rPr>
              <a:t>مراقب باشید</a:t>
            </a:r>
            <a:endParaRPr lang="en-US" sz="8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IRANSans" panose="020B0506030804020204" pitchFamily="34" charset="-78"/>
              <a:cs typeface="IRANSans" panose="020B0506030804020204" pitchFamily="34" charset="-78"/>
            </a:endParaRPr>
          </a:p>
        </p:txBody>
      </p:sp>
      <p:sp>
        <p:nvSpPr>
          <p:cNvPr id="6" name="Content Placeholder 2">
            <a:extLst>
              <a:ext uri="{FF2B5EF4-FFF2-40B4-BE49-F238E27FC236}">
                <a16:creationId xmlns:a16="http://schemas.microsoft.com/office/drawing/2014/main" id="{43DED1E2-1AF5-4BAF-9739-6D6F37059578}"/>
              </a:ext>
            </a:extLst>
          </p:cNvPr>
          <p:cNvSpPr>
            <a:spLocks noGrp="1"/>
          </p:cNvSpPr>
          <p:nvPr>
            <p:ph idx="1"/>
          </p:nvPr>
        </p:nvSpPr>
        <p:spPr>
          <a:xfrm>
            <a:off x="2481487" y="1377798"/>
            <a:ext cx="9710513" cy="4254964"/>
          </a:xfrm>
        </p:spPr>
        <p:txBody>
          <a:bodyPr vert="horz" lIns="91440" tIns="45720" rIns="91440" bIns="45720" rtlCol="0">
            <a:noAutofit/>
          </a:bodyPr>
          <a:lstStyle/>
          <a:p>
            <a:pPr marL="0" indent="0" algn="ctr">
              <a:lnSpc>
                <a:spcPct val="150000"/>
              </a:lnSpc>
              <a:buNone/>
            </a:pPr>
            <a:r>
              <a:rPr lang="fa-IR" sz="2000" dirty="0">
                <a:latin typeface="IRANSans" panose="020B0506030804020204" pitchFamily="34" charset="-78"/>
                <a:cs typeface="IRANSans" panose="020B0506030804020204" pitchFamily="34" charset="-78"/>
              </a:rPr>
              <a:t>1. هرگز به اشخاصی که نمی شناسید، اجازه تماشای تصویر آنلاین خود از طریق وب را ندهيد.</a:t>
            </a:r>
          </a:p>
          <a:p>
            <a:pPr marL="0" indent="0" algn="ctr">
              <a:lnSpc>
                <a:spcPct val="150000"/>
              </a:lnSpc>
              <a:buNone/>
            </a:pPr>
            <a:r>
              <a:rPr lang="fa-IR" sz="2000" dirty="0">
                <a:latin typeface="IRANSans" panose="020B0506030804020204" pitchFamily="34" charset="-78"/>
                <a:cs typeface="IRANSans" panose="020B0506030804020204" pitchFamily="34" charset="-78"/>
              </a:rPr>
              <a:t>2. به هیچ عنوان به گروه هایی که نمی شناسید ورود نکنید.</a:t>
            </a:r>
            <a:endParaRPr lang="en-US" sz="2000" dirty="0">
              <a:latin typeface="IRANSans" panose="020B0506030804020204" pitchFamily="34" charset="-78"/>
              <a:cs typeface="IRANSans" panose="020B0506030804020204" pitchFamily="34" charset="-78"/>
            </a:endParaRPr>
          </a:p>
          <a:p>
            <a:pPr marL="0" indent="0" algn="ctr">
              <a:lnSpc>
                <a:spcPct val="150000"/>
              </a:lnSpc>
              <a:buNone/>
            </a:pPr>
            <a:r>
              <a:rPr lang="fa-IR" sz="2000" dirty="0">
                <a:latin typeface="IRANSans" panose="020B0506030804020204" pitchFamily="34" charset="-78"/>
                <a:cs typeface="IRANSans" panose="020B0506030804020204" pitchFamily="34" charset="-78"/>
              </a:rPr>
              <a:t>3. از قرار دادن تصاویر شخصی بر روی پروفایل ها خودداری نمایید.</a:t>
            </a:r>
            <a:endParaRPr lang="en-US" sz="2000" dirty="0">
              <a:latin typeface="IRANSans" panose="020B0506030804020204" pitchFamily="34" charset="-78"/>
              <a:cs typeface="IRANSans" panose="020B0506030804020204" pitchFamily="34" charset="-78"/>
            </a:endParaRPr>
          </a:p>
          <a:p>
            <a:pPr marL="0" indent="0" algn="ctr">
              <a:lnSpc>
                <a:spcPct val="150000"/>
              </a:lnSpc>
              <a:buNone/>
            </a:pPr>
            <a:r>
              <a:rPr lang="fa-IR" sz="2000" dirty="0">
                <a:latin typeface="IRANSans" panose="020B0506030804020204" pitchFamily="34" charset="-78"/>
                <a:cs typeface="IRANSans" panose="020B0506030804020204" pitchFamily="34" charset="-78"/>
              </a:rPr>
              <a:t>4. اگر از طرف شخصی یا گروهی برای دوستی یا عضویت دعوت می شوید، در صورتی که طرف مقابل برای شما ناشناس است در اسرع وقت نسبت به رد درخواست اقدام نمایید.</a:t>
            </a:r>
            <a:endParaRPr lang="en-US" sz="2000" dirty="0">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313771979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94000">
              <a:schemeClr val="accent1">
                <a:lumMod val="45000"/>
                <a:lumOff val="55000"/>
              </a:schemeClr>
            </a:gs>
            <a:gs pos="51000">
              <a:srgbClr val="FBFBE9"/>
            </a:gs>
            <a:gs pos="8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D6C4A5-58BF-4FD1-98F5-F5DE1E975A6D}"/>
              </a:ext>
            </a:extLst>
          </p:cNvPr>
          <p:cNvSpPr>
            <a:spLocks noGrp="1"/>
          </p:cNvSpPr>
          <p:nvPr>
            <p:ph type="title"/>
          </p:nvPr>
        </p:nvSpPr>
        <p:spPr>
          <a:xfrm>
            <a:off x="508000" y="287727"/>
            <a:ext cx="8299824" cy="1527625"/>
          </a:xfrm>
        </p:spPr>
        <p:txBody>
          <a:bodyPr>
            <a:normAutofit/>
          </a:bodyPr>
          <a:lstStyle/>
          <a:p>
            <a:pPr algn="ctr" rtl="1"/>
            <a:r>
              <a:rPr lang="fa-IR" sz="4400" b="1" dirty="0">
                <a:ln>
                  <a:solidFill>
                    <a:srgbClr val="FF0000"/>
                  </a:solidFill>
                </a:ln>
                <a:latin typeface="IRANSans" panose="020B0506030804020204" pitchFamily="34" charset="-78"/>
                <a:cs typeface="IRANSans" panose="020B0506030804020204" pitchFamily="34" charset="-78"/>
              </a:rPr>
              <a:t>خروج از بحران</a:t>
            </a:r>
            <a:endParaRPr lang="en-US" sz="4400" b="1" dirty="0">
              <a:ln>
                <a:solidFill>
                  <a:srgbClr val="FF0000"/>
                </a:solidFill>
              </a:ln>
              <a:latin typeface="IRANSans" panose="020B0506030804020204" pitchFamily="34" charset="-78"/>
              <a:cs typeface="IRANSans" panose="020B0506030804020204" pitchFamily="34" charset="-78"/>
            </a:endParaRPr>
          </a:p>
        </p:txBody>
      </p:sp>
      <p:sp>
        <p:nvSpPr>
          <p:cNvPr id="5" name="Content Placeholder 2">
            <a:extLst>
              <a:ext uri="{FF2B5EF4-FFF2-40B4-BE49-F238E27FC236}">
                <a16:creationId xmlns:a16="http://schemas.microsoft.com/office/drawing/2014/main" id="{A4C6B8F8-3F5C-498A-8FDB-1658BD22C99E}"/>
              </a:ext>
            </a:extLst>
          </p:cNvPr>
          <p:cNvSpPr txBox="1">
            <a:spLocks/>
          </p:cNvSpPr>
          <p:nvPr/>
        </p:nvSpPr>
        <p:spPr>
          <a:xfrm>
            <a:off x="391886" y="3500289"/>
            <a:ext cx="7585165" cy="1882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a:lnSpc>
                <a:spcPct val="100000"/>
              </a:lnSpc>
            </a:pPr>
            <a:r>
              <a:rPr lang="fa-IR" b="1" dirty="0">
                <a:solidFill>
                  <a:schemeClr val="tx1"/>
                </a:solidFill>
                <a:latin typeface="IRANSans" panose="020B0506030804020204" pitchFamily="34" charset="-78"/>
                <a:cs typeface="IRANSans" panose="020B0506030804020204" pitchFamily="34" charset="-78"/>
              </a:rPr>
              <a:t>والدین باید مهارت و آمادگی لازم برای کمک به فرزندانشان را در صورت بروز هرگونه رخداد و حادثه سایبری داشته باشند</a:t>
            </a:r>
            <a:r>
              <a:rPr lang="fa-IR" b="1" dirty="0" smtClean="0">
                <a:solidFill>
                  <a:schemeClr val="tx1"/>
                </a:solidFill>
                <a:latin typeface="IRANSans" panose="020B0506030804020204" pitchFamily="34" charset="-78"/>
                <a:cs typeface="IRANSans" panose="020B0506030804020204" pitchFamily="34" charset="-78"/>
              </a:rPr>
              <a:t>.</a:t>
            </a:r>
          </a:p>
          <a:p>
            <a:pPr algn="ctr" rtl="1">
              <a:lnSpc>
                <a:spcPct val="100000"/>
              </a:lnSpc>
            </a:pPr>
            <a:r>
              <a:rPr lang="fa-IR" b="1" dirty="0" smtClean="0">
                <a:solidFill>
                  <a:schemeClr val="tx1"/>
                </a:solidFill>
                <a:latin typeface="IRANSans" panose="020B0506030804020204" pitchFamily="34" charset="-78"/>
                <a:cs typeface="IRANSans" panose="020B0506030804020204" pitchFamily="34" charset="-78"/>
              </a:rPr>
              <a:t> </a:t>
            </a:r>
            <a:r>
              <a:rPr lang="fa-IR" b="1" dirty="0">
                <a:solidFill>
                  <a:schemeClr val="tx1"/>
                </a:solidFill>
                <a:latin typeface="IRANSans" panose="020B0506030804020204" pitchFamily="34" charset="-78"/>
                <a:cs typeface="IRANSans" panose="020B0506030804020204" pitchFamily="34" charset="-78"/>
              </a:rPr>
              <a:t>این اقدامات را در 5 گام مرور می کنیم.</a:t>
            </a:r>
            <a:endParaRPr lang="en-US" b="1" dirty="0">
              <a:solidFill>
                <a:schemeClr val="tx1"/>
              </a:solidFill>
              <a:latin typeface="IRANSans" panose="020B0506030804020204" pitchFamily="34" charset="-78"/>
              <a:cs typeface="IRANSans" panose="020B0506030804020204" pitchFamily="34" charset="-78"/>
            </a:endParaRPr>
          </a:p>
        </p:txBody>
      </p:sp>
      <p:pic>
        <p:nvPicPr>
          <p:cNvPr id="6" name="Picture 2" descr="https://www.prestigeacademy.co.za/wp-content/uploads/2018/02/5-easy-steps-in.jpg">
            <a:extLst>
              <a:ext uri="{FF2B5EF4-FFF2-40B4-BE49-F238E27FC236}">
                <a16:creationId xmlns:a16="http://schemas.microsoft.com/office/drawing/2014/main" id="{C9520091-3139-4F7A-91F7-2C40C11BE84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19365" y="430306"/>
            <a:ext cx="4935070" cy="613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0137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B2438F-7924-4C3F-88D6-19B441B48574}"/>
              </a:ext>
            </a:extLst>
          </p:cNvPr>
          <p:cNvPicPr>
            <a:picLocks noChangeAspect="1"/>
          </p:cNvPicPr>
          <p:nvPr/>
        </p:nvPicPr>
        <p:blipFill>
          <a:blip r:embed="rId2"/>
          <a:stretch>
            <a:fillRect/>
          </a:stretch>
        </p:blipFill>
        <p:spPr>
          <a:xfrm>
            <a:off x="0" y="1"/>
            <a:ext cx="12192000" cy="6857999"/>
          </a:xfrm>
          <a:prstGeom prst="rect">
            <a:avLst/>
          </a:prstGeom>
        </p:spPr>
      </p:pic>
      <p:sp>
        <p:nvSpPr>
          <p:cNvPr id="6" name="Oval 5">
            <a:extLst>
              <a:ext uri="{FF2B5EF4-FFF2-40B4-BE49-F238E27FC236}">
                <a16:creationId xmlns:a16="http://schemas.microsoft.com/office/drawing/2014/main" id="{CA7142B7-6A37-4767-BE6A-AF80D3E3F622}"/>
              </a:ext>
            </a:extLst>
          </p:cNvPr>
          <p:cNvSpPr/>
          <p:nvPr/>
        </p:nvSpPr>
        <p:spPr bwMode="auto">
          <a:xfrm>
            <a:off x="11156232" y="832864"/>
            <a:ext cx="782472" cy="782472"/>
          </a:xfrm>
          <a:prstGeom prst="ellipse">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rtl="1" fontAlgn="base">
              <a:spcBef>
                <a:spcPct val="0"/>
              </a:spcBef>
              <a:spcAft>
                <a:spcPct val="0"/>
              </a:spcAft>
            </a:pPr>
            <a:r>
              <a:rPr lang="fa-IR" sz="4800" dirty="0">
                <a:solidFill>
                  <a:srgbClr val="FFFFFF"/>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1</a:t>
            </a:r>
            <a:endParaRPr lang="en-US" sz="4800" dirty="0">
              <a:solidFill>
                <a:srgbClr val="FFFFFF"/>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sp>
        <p:nvSpPr>
          <p:cNvPr id="7" name="Rectangle 2">
            <a:extLst>
              <a:ext uri="{FF2B5EF4-FFF2-40B4-BE49-F238E27FC236}">
                <a16:creationId xmlns:a16="http://schemas.microsoft.com/office/drawing/2014/main" id="{F348BF6E-390A-4577-9048-F7EC73BE3EE2}"/>
              </a:ext>
            </a:extLst>
          </p:cNvPr>
          <p:cNvSpPr>
            <a:spLocks noChangeArrowheads="1"/>
          </p:cNvSpPr>
          <p:nvPr/>
        </p:nvSpPr>
        <p:spPr bwMode="auto">
          <a:xfrm>
            <a:off x="949235" y="4564335"/>
            <a:ext cx="10354916" cy="1107996"/>
          </a:xfrm>
          <a:prstGeom prst="rect">
            <a:avLst/>
          </a:prstGeom>
          <a:solidFill>
            <a:srgbClr val="FFFFFF">
              <a:alpha val="75000"/>
            </a:srgbClr>
          </a:solidFill>
          <a:ln>
            <a:noFill/>
          </a:ln>
          <a:effectLst/>
        </p:spPr>
        <p:txBody>
          <a:bodyPr vert="horz" wrap="square" lIns="0" tIns="0" rIns="0" bIns="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a:ln>
                  <a:noFill/>
                </a:ln>
                <a:solidFill>
                  <a:srgbClr val="212121"/>
                </a:solidFill>
                <a:effectLst/>
                <a:latin typeface="IRANSans" panose="020B0506030804020204" pitchFamily="34" charset="-78"/>
                <a:cs typeface="IRANSans" panose="020B0506030804020204" pitchFamily="34" charset="-78"/>
              </a:rPr>
              <a:t>با فرزند آسیب دیده صحبت کنید و به او آرامش دهید. </a:t>
            </a:r>
            <a:endParaRPr kumimoji="0" lang="fa-IR" altLang="en-US" sz="2400" b="0" i="0" u="none" strike="noStrike" cap="none" normalizeH="0" baseline="0" dirty="0" smtClean="0">
              <a:ln>
                <a:noFill/>
              </a:ln>
              <a:solidFill>
                <a:srgbClr val="212121"/>
              </a:solidFill>
              <a:effectLst/>
              <a:latin typeface="IRANSans" panose="020B0506030804020204" pitchFamily="34" charset="-78"/>
              <a:cs typeface="IRANSans" panose="020B0506030804020204" pitchFamily="34" charset="-78"/>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fa-IR" altLang="en-US" sz="2400" b="0" i="0" u="none" strike="noStrike" cap="none" normalizeH="0" baseline="0" dirty="0" smtClean="0">
                <a:ln>
                  <a:noFill/>
                </a:ln>
                <a:solidFill>
                  <a:srgbClr val="212121"/>
                </a:solidFill>
                <a:effectLst/>
                <a:latin typeface="IRANSans" panose="020B0506030804020204" pitchFamily="34" charset="-78"/>
                <a:cs typeface="IRANSans" panose="020B0506030804020204" pitchFamily="34" charset="-78"/>
              </a:rPr>
              <a:t>سعی </a:t>
            </a:r>
            <a:r>
              <a:rPr kumimoji="0" lang="fa-IR" altLang="en-US" sz="2400" b="0" i="0" u="none" strike="noStrike" cap="none" normalizeH="0" baseline="0" dirty="0">
                <a:ln>
                  <a:noFill/>
                </a:ln>
                <a:solidFill>
                  <a:srgbClr val="212121"/>
                </a:solidFill>
                <a:effectLst/>
                <a:latin typeface="IRANSans" panose="020B0506030804020204" pitchFamily="34" charset="-78"/>
                <a:cs typeface="IRANSans" panose="020B0506030804020204" pitchFamily="34" charset="-78"/>
              </a:rPr>
              <a:t>کنید با گفتگو توام با آرامش دقیقا همان چیزی را که اتفاق افتاده است را بفهمید</a:t>
            </a:r>
            <a:r>
              <a:rPr kumimoji="0" lang="fa-IR" altLang="en-US" sz="2400" b="0" i="0" u="none" strike="noStrike" cap="none" normalizeH="0" dirty="0">
                <a:ln>
                  <a:noFill/>
                </a:ln>
                <a:solidFill>
                  <a:srgbClr val="212121"/>
                </a:solidFill>
                <a:effectLst/>
                <a:latin typeface="IRANSans" panose="020B0506030804020204" pitchFamily="34" charset="-78"/>
                <a:cs typeface="IRANSans" panose="020B0506030804020204" pitchFamily="34" charset="-78"/>
              </a:rPr>
              <a:t> و برای کاهش دامنه آسیب و قطع تجاوز اقدام کنید.</a:t>
            </a:r>
            <a:endParaRPr kumimoji="0" lang="en-US" altLang="en-US" sz="2400" b="0" i="0" u="none" strike="noStrike" cap="none" normalizeH="0" baseline="0" dirty="0">
              <a:ln>
                <a:noFill/>
              </a:ln>
              <a:solidFill>
                <a:schemeClr val="tx1"/>
              </a:solidFill>
              <a:effectLst/>
              <a:latin typeface="IRANSans" panose="020B0506030804020204" pitchFamily="34" charset="-78"/>
              <a:cs typeface="IRANSans" panose="020B0506030804020204" pitchFamily="34" charset="-78"/>
            </a:endParaRPr>
          </a:p>
        </p:txBody>
      </p:sp>
      <p:sp>
        <p:nvSpPr>
          <p:cNvPr id="8" name="Rectangle 7">
            <a:extLst>
              <a:ext uri="{FF2B5EF4-FFF2-40B4-BE49-F238E27FC236}">
                <a16:creationId xmlns:a16="http://schemas.microsoft.com/office/drawing/2014/main" id="{8F675ACB-CC3B-41FB-80A8-EF2DAEEB7F83}"/>
              </a:ext>
            </a:extLst>
          </p:cNvPr>
          <p:cNvSpPr/>
          <p:nvPr/>
        </p:nvSpPr>
        <p:spPr>
          <a:xfrm>
            <a:off x="3516066" y="228836"/>
            <a:ext cx="8095485" cy="52322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a:spAutoFit/>
          </a:bodyPr>
          <a:lstStyle/>
          <a:p>
            <a:pPr lvl="0" algn="just" rtl="1" eaLnBrk="0" fontAlgn="base" hangingPunct="0">
              <a:spcBef>
                <a:spcPct val="0"/>
              </a:spcBef>
              <a:spcAft>
                <a:spcPct val="0"/>
              </a:spcAft>
            </a:pPr>
            <a:r>
              <a:rPr lang="fa-IR" altLang="en-US" sz="2800" b="1" dirty="0">
                <a:solidFill>
                  <a:srgbClr val="212121"/>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با فرزندتان صحبت کنید و به صحبت های او گوش کنید.</a:t>
            </a:r>
          </a:p>
        </p:txBody>
      </p:sp>
      <p:sp>
        <p:nvSpPr>
          <p:cNvPr id="9" name="Rectangle 6">
            <a:extLst>
              <a:ext uri="{FF2B5EF4-FFF2-40B4-BE49-F238E27FC236}">
                <a16:creationId xmlns:a16="http://schemas.microsoft.com/office/drawing/2014/main" id="{8ACB93F3-C2E9-4E0D-8C7B-6BF2F8520502}"/>
              </a:ext>
            </a:extLst>
          </p:cNvPr>
          <p:cNvSpPr>
            <a:spLocks noChangeArrowheads="1"/>
          </p:cNvSpPr>
          <p:nvPr/>
        </p:nvSpPr>
        <p:spPr bwMode="auto">
          <a:xfrm>
            <a:off x="949235" y="5890500"/>
            <a:ext cx="10354915" cy="738664"/>
          </a:xfrm>
          <a:prstGeom prst="rect">
            <a:avLst/>
          </a:prstGeom>
          <a:solidFill>
            <a:srgbClr val="FFFFFF">
              <a:alpha val="75000"/>
            </a:srgbClr>
          </a:solidFill>
          <a:ln>
            <a:noFill/>
          </a:ln>
          <a:effectLst/>
        </p:spPr>
        <p:txBody>
          <a:bodyPr vert="horz" wrap="square" lIns="0" tIns="0" rIns="0" bIns="0" numCol="1" anchor="ctr" anchorCtr="0" compatLnSpc="1">
            <a:prstTxWarp prst="textNoShape">
              <a:avLst/>
            </a:prstTxWarp>
            <a:spAutoFit/>
          </a:bodyPr>
          <a:lstStyle/>
          <a:p>
            <a:pPr algn="ctr" rtl="1" eaLnBrk="0" fontAlgn="base" hangingPunct="0">
              <a:spcBef>
                <a:spcPct val="0"/>
              </a:spcBef>
              <a:spcAft>
                <a:spcPct val="0"/>
              </a:spcAft>
            </a:pPr>
            <a:r>
              <a:rPr lang="fa-IR" altLang="en-US" sz="2400" dirty="0">
                <a:solidFill>
                  <a:srgbClr val="212121"/>
                </a:solidFill>
                <a:latin typeface="IRANSans" panose="020B0506030804020204" pitchFamily="34" charset="-78"/>
                <a:cs typeface="IRANSans" panose="020B0506030804020204" pitchFamily="34" charset="-78"/>
              </a:rPr>
              <a:t>موضوع آزار را به مدیر خدمات دهنده گزارش کنید </a:t>
            </a:r>
            <a:endParaRPr lang="fa-IR" altLang="en-US" sz="2400" dirty="0" smtClean="0">
              <a:solidFill>
                <a:srgbClr val="212121"/>
              </a:solidFill>
              <a:latin typeface="IRANSans" panose="020B0506030804020204" pitchFamily="34" charset="-78"/>
              <a:cs typeface="IRANSans" panose="020B0506030804020204" pitchFamily="34" charset="-78"/>
            </a:endParaRPr>
          </a:p>
          <a:p>
            <a:pPr algn="ctr" rtl="1" eaLnBrk="0" fontAlgn="base" hangingPunct="0">
              <a:spcBef>
                <a:spcPct val="0"/>
              </a:spcBef>
              <a:spcAft>
                <a:spcPct val="0"/>
              </a:spcAft>
            </a:pPr>
            <a:r>
              <a:rPr lang="fa-IR" altLang="en-US" sz="2400" dirty="0" smtClean="0">
                <a:solidFill>
                  <a:srgbClr val="212121"/>
                </a:solidFill>
                <a:latin typeface="IRANSans" panose="020B0506030804020204" pitchFamily="34" charset="-78"/>
                <a:cs typeface="IRANSans" panose="020B0506030804020204" pitchFamily="34" charset="-78"/>
              </a:rPr>
              <a:t>(</a:t>
            </a:r>
            <a:r>
              <a:rPr lang="fa-IR" altLang="en-US" sz="2400" dirty="0">
                <a:solidFill>
                  <a:srgbClr val="212121"/>
                </a:solidFill>
                <a:latin typeface="IRANSans" panose="020B0506030804020204" pitchFamily="34" charset="-78"/>
                <a:cs typeface="IRANSans" panose="020B0506030804020204" pitchFamily="34" charset="-78"/>
              </a:rPr>
              <a:t>پیام رسان، بازی رایانه ای، وب سایت و ... )</a:t>
            </a:r>
            <a:endParaRPr lang="en-US" altLang="en-US" sz="2400" dirty="0">
              <a:solidFill>
                <a:srgbClr val="212121"/>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866667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7FAF82-B3E1-4FE8-BB2C-E1F09AF2BAA8}"/>
              </a:ext>
            </a:extLst>
          </p:cNvPr>
          <p:cNvPicPr>
            <a:picLocks noChangeAspect="1"/>
          </p:cNvPicPr>
          <p:nvPr/>
        </p:nvPicPr>
        <p:blipFill>
          <a:blip r:embed="rId2"/>
          <a:stretch>
            <a:fillRect/>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6" name="Rectangle 1">
            <a:extLst>
              <a:ext uri="{FF2B5EF4-FFF2-40B4-BE49-F238E27FC236}">
                <a16:creationId xmlns:a16="http://schemas.microsoft.com/office/drawing/2014/main" id="{A2A5FC7F-F1F2-4D56-86C8-497DD5442C54}"/>
              </a:ext>
            </a:extLst>
          </p:cNvPr>
          <p:cNvSpPr txBox="1">
            <a:spLocks noChangeArrowheads="1"/>
          </p:cNvSpPr>
          <p:nvPr/>
        </p:nvSpPr>
        <p:spPr bwMode="auto">
          <a:xfrm>
            <a:off x="363072" y="1986143"/>
            <a:ext cx="10635854" cy="738664"/>
          </a:xfrm>
          <a:prstGeom prst="rect">
            <a:avLst/>
          </a:prstGeom>
          <a:solidFill>
            <a:srgbClr val="FFFFFF">
              <a:alpha val="75000"/>
            </a:srgbClr>
          </a:solidFill>
          <a:ln>
            <a:noFill/>
          </a:ln>
          <a:effectLst/>
        </p:spPr>
        <p:txBody>
          <a:bodyPr vert="horz" wrap="square" lIns="0" tIns="0" rIns="0" bIns="0" numCol="1" rtlCol="0" anchor="ctr" anchorCtr="0" compatLnSpc="1">
            <a:prstTxWarp prst="textNoShape">
              <a:avLst/>
            </a:prstTxWarp>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eaLnBrk="0" fontAlgn="base" hangingPunct="0">
              <a:lnSpc>
                <a:spcPct val="100000"/>
              </a:lnSpc>
              <a:spcBef>
                <a:spcPct val="0"/>
              </a:spcBef>
              <a:spcAft>
                <a:spcPct val="0"/>
              </a:spcAft>
              <a:buFontTx/>
              <a:buNone/>
            </a:pPr>
            <a:r>
              <a:rPr lang="ar-SA" altLang="en-US" dirty="0">
                <a:solidFill>
                  <a:srgbClr val="212121"/>
                </a:solidFill>
                <a:latin typeface="IRANSans" panose="020B0506030804020204" pitchFamily="34" charset="-78"/>
                <a:cs typeface="IRANSans" panose="020B0506030804020204" pitchFamily="34" charset="-78"/>
              </a:rPr>
              <a:t>صبور باشید</a:t>
            </a:r>
            <a:r>
              <a:rPr lang="fa-IR" altLang="en-US" dirty="0">
                <a:solidFill>
                  <a:srgbClr val="212121"/>
                </a:solidFill>
                <a:latin typeface="IRANSans" panose="020B0506030804020204" pitchFamily="34" charset="-78"/>
                <a:cs typeface="IRANSans" panose="020B0506030804020204" pitchFamily="34" charset="-78"/>
              </a:rPr>
              <a:t>. </a:t>
            </a:r>
            <a:endParaRPr lang="fa-IR" altLang="en-US" dirty="0" smtClean="0">
              <a:solidFill>
                <a:srgbClr val="212121"/>
              </a:solidFill>
              <a:latin typeface="IRANSans" panose="020B0506030804020204" pitchFamily="34" charset="-78"/>
              <a:cs typeface="IRANSans" panose="020B0506030804020204" pitchFamily="34" charset="-78"/>
            </a:endParaRPr>
          </a:p>
          <a:p>
            <a:pPr algn="ctr" rtl="1" eaLnBrk="0" fontAlgn="base" hangingPunct="0">
              <a:lnSpc>
                <a:spcPct val="100000"/>
              </a:lnSpc>
              <a:spcBef>
                <a:spcPct val="0"/>
              </a:spcBef>
              <a:spcAft>
                <a:spcPct val="0"/>
              </a:spcAft>
              <a:buFontTx/>
              <a:buNone/>
            </a:pPr>
            <a:r>
              <a:rPr lang="ar-SA" altLang="en-US" dirty="0" smtClean="0">
                <a:solidFill>
                  <a:srgbClr val="212121"/>
                </a:solidFill>
                <a:latin typeface="IRANSans" panose="020B0506030804020204" pitchFamily="34" charset="-78"/>
                <a:cs typeface="IRANSans" panose="020B0506030804020204" pitchFamily="34" charset="-78"/>
              </a:rPr>
              <a:t>مانند </a:t>
            </a:r>
            <a:r>
              <a:rPr lang="ar-SA" altLang="en-US" dirty="0">
                <a:solidFill>
                  <a:srgbClr val="212121"/>
                </a:solidFill>
                <a:latin typeface="IRANSans" panose="020B0506030804020204" pitchFamily="34" charset="-78"/>
                <a:cs typeface="IRANSans" panose="020B0506030804020204" pitchFamily="34" charset="-78"/>
              </a:rPr>
              <a:t>هر مسئله جدی، مشکلات مربوط به سایبری در عرض چند دقیقه قابل حل نیست</a:t>
            </a:r>
            <a:r>
              <a:rPr lang="fa-IR" altLang="en-US" dirty="0">
                <a:solidFill>
                  <a:srgbClr val="212121"/>
                </a:solidFill>
                <a:latin typeface="IRANSans" panose="020B0506030804020204" pitchFamily="34" charset="-78"/>
                <a:cs typeface="IRANSans" panose="020B0506030804020204" pitchFamily="34" charset="-78"/>
              </a:rPr>
              <a:t>.</a:t>
            </a:r>
            <a:endParaRPr lang="en-US" altLang="en-US" sz="3600" dirty="0">
              <a:solidFill>
                <a:schemeClr val="tx1"/>
              </a:solidFill>
              <a:latin typeface="IRANSans" panose="020B0506030804020204" pitchFamily="34" charset="-78"/>
              <a:cs typeface="IRANSans" panose="020B0506030804020204" pitchFamily="34" charset="-78"/>
            </a:endParaRPr>
          </a:p>
        </p:txBody>
      </p:sp>
      <p:sp>
        <p:nvSpPr>
          <p:cNvPr id="7" name="Rectangle 1">
            <a:extLst>
              <a:ext uri="{FF2B5EF4-FFF2-40B4-BE49-F238E27FC236}">
                <a16:creationId xmlns:a16="http://schemas.microsoft.com/office/drawing/2014/main" id="{9070CEFA-77CE-4D6B-A746-57A2F63BB74A}"/>
              </a:ext>
            </a:extLst>
          </p:cNvPr>
          <p:cNvSpPr>
            <a:spLocks noChangeArrowheads="1"/>
          </p:cNvSpPr>
          <p:nvPr/>
        </p:nvSpPr>
        <p:spPr bwMode="auto">
          <a:xfrm>
            <a:off x="267276" y="3571454"/>
            <a:ext cx="11499835" cy="276998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ctr" anchorCtr="0" compatLnSpc="1">
            <a:prstTxWarp prst="textNoShape">
              <a:avLst/>
            </a:prstTxWarp>
            <a:spAutoFit/>
          </a:bodyPr>
          <a:lstStyle/>
          <a:p>
            <a:pPr marL="0" marR="0" lvl="0" indent="0" algn="ctr" defTabSz="914400" rtl="1" eaLnBrk="0" fontAlgn="base" latinLnBrk="0" hangingPunct="0">
              <a:lnSpc>
                <a:spcPct val="150000"/>
              </a:lnSpc>
              <a:spcBef>
                <a:spcPct val="0"/>
              </a:spcBef>
              <a:spcAft>
                <a:spcPct val="0"/>
              </a:spcAft>
              <a:buClrTx/>
              <a:buSzTx/>
              <a:buFontTx/>
              <a:buNone/>
              <a:tabLst/>
            </a:pPr>
            <a:r>
              <a:rPr kumimoji="0" lang="ar-SA" altLang="en-US" sz="24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اطمینان حاصل کنید که فرزند شما احساس امن</a:t>
            </a:r>
            <a:r>
              <a:rPr kumimoji="0" lang="fa-IR" altLang="en-US" sz="24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یت می کند</a:t>
            </a:r>
            <a:r>
              <a:rPr kumimoji="0" lang="ar-SA" altLang="en-US" sz="24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 </a:t>
            </a:r>
            <a:endParaRPr kumimoji="0" lang="fa-IR" altLang="en-US" sz="2400" b="0" i="0" u="none" strike="noStrike" cap="none" normalizeH="0" baseline="0" dirty="0" smtClean="0">
              <a:ln>
                <a:noFill/>
              </a:ln>
              <a:solidFill>
                <a:schemeClr val="bg1"/>
              </a:solidFill>
              <a:effectLst/>
              <a:latin typeface="IRANSans" panose="020B0506030804020204" pitchFamily="34" charset="-78"/>
              <a:cs typeface="IRANSans" panose="020B0506030804020204" pitchFamily="34" charset="-78"/>
            </a:endParaRPr>
          </a:p>
          <a:p>
            <a:pPr marL="0" marR="0" lvl="0" indent="0" algn="ctr" defTabSz="914400" rtl="1" eaLnBrk="0" fontAlgn="base" latinLnBrk="0" hangingPunct="0">
              <a:lnSpc>
                <a:spcPct val="150000"/>
              </a:lnSpc>
              <a:spcBef>
                <a:spcPct val="0"/>
              </a:spcBef>
              <a:spcAft>
                <a:spcPct val="0"/>
              </a:spcAft>
              <a:buClrTx/>
              <a:buSzTx/>
              <a:buFontTx/>
              <a:buNone/>
              <a:tabLst/>
            </a:pPr>
            <a:r>
              <a:rPr kumimoji="0" lang="ar-SA" altLang="en-US" sz="2400" b="0" i="0" u="none" strike="noStrike" cap="none" normalizeH="0" baseline="0" dirty="0" smtClean="0">
                <a:ln>
                  <a:noFill/>
                </a:ln>
                <a:solidFill>
                  <a:schemeClr val="bg1"/>
                </a:solidFill>
                <a:effectLst/>
                <a:latin typeface="IRANSans" panose="020B0506030804020204" pitchFamily="34" charset="-78"/>
                <a:cs typeface="IRANSans" panose="020B0506030804020204" pitchFamily="34" charset="-78"/>
              </a:rPr>
              <a:t>ایمنی </a:t>
            </a:r>
            <a:r>
              <a:rPr kumimoji="0" lang="ar-SA" altLang="en-US" sz="24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و رفاه فرزند شما همیشه باید اولویت اصلی باشد. </a:t>
            </a:r>
            <a:endParaRPr kumimoji="0" lang="fa-IR" altLang="en-US" sz="2400" b="0" i="0" u="none" strike="noStrike" cap="none" normalizeH="0" baseline="0" dirty="0" smtClean="0">
              <a:ln>
                <a:noFill/>
              </a:ln>
              <a:solidFill>
                <a:schemeClr val="bg1"/>
              </a:solidFill>
              <a:effectLst/>
              <a:latin typeface="IRANSans" panose="020B0506030804020204" pitchFamily="34" charset="-78"/>
              <a:cs typeface="IRANSans" panose="020B0506030804020204" pitchFamily="34" charset="-78"/>
            </a:endParaRPr>
          </a:p>
          <a:p>
            <a:pPr marL="0" marR="0" lvl="0" indent="0" algn="ctr" defTabSz="914400" rtl="1" eaLnBrk="0" fontAlgn="base" latinLnBrk="0" hangingPunct="0">
              <a:lnSpc>
                <a:spcPct val="150000"/>
              </a:lnSpc>
              <a:spcBef>
                <a:spcPct val="0"/>
              </a:spcBef>
              <a:spcAft>
                <a:spcPct val="0"/>
              </a:spcAft>
              <a:buClrTx/>
              <a:buSzTx/>
              <a:buFontTx/>
              <a:buNone/>
              <a:tabLst/>
            </a:pPr>
            <a:r>
              <a:rPr kumimoji="0" lang="ar-SA" altLang="en-US" sz="2400" b="0" i="0" u="none" strike="noStrike" cap="none" normalizeH="0" baseline="0" dirty="0" smtClean="0">
                <a:ln>
                  <a:noFill/>
                </a:ln>
                <a:solidFill>
                  <a:schemeClr val="bg1"/>
                </a:solidFill>
                <a:effectLst/>
                <a:latin typeface="IRANSans" panose="020B0506030804020204" pitchFamily="34" charset="-78"/>
                <a:cs typeface="IRANSans" panose="020B0506030804020204" pitchFamily="34" charset="-78"/>
              </a:rPr>
              <a:t>پشتیبانی </a:t>
            </a:r>
            <a:r>
              <a:rPr kumimoji="0" lang="ar-SA" altLang="en-US" sz="24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بی قید و شرط </a:t>
            </a:r>
            <a:r>
              <a:rPr kumimoji="0" lang="fa-IR" altLang="en-US" sz="24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خود را از فرزندتان </a:t>
            </a:r>
            <a:r>
              <a:rPr kumimoji="0" lang="ar-SA" altLang="en-US" sz="24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بیان کنید</a:t>
            </a:r>
            <a:r>
              <a:rPr kumimoji="0" lang="fa-IR" altLang="en-US" sz="24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a:t>
            </a:r>
            <a:r>
              <a:rPr kumimoji="0" lang="ar-SA" altLang="en-US" sz="24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 </a:t>
            </a:r>
            <a:endParaRPr kumimoji="0" lang="fa-IR" altLang="en-US" sz="2400" b="0" i="0" u="none" strike="noStrike" cap="none" normalizeH="0" baseline="0" dirty="0" smtClean="0">
              <a:ln>
                <a:noFill/>
              </a:ln>
              <a:solidFill>
                <a:schemeClr val="bg1"/>
              </a:solidFill>
              <a:effectLst/>
              <a:latin typeface="IRANSans" panose="020B0506030804020204" pitchFamily="34" charset="-78"/>
              <a:cs typeface="IRANSans" panose="020B0506030804020204" pitchFamily="34" charset="-78"/>
            </a:endParaRPr>
          </a:p>
          <a:p>
            <a:pPr marL="0" marR="0" lvl="0" indent="0" algn="ctr" defTabSz="914400" rtl="1" eaLnBrk="0" fontAlgn="base" latinLnBrk="0" hangingPunct="0">
              <a:lnSpc>
                <a:spcPct val="150000"/>
              </a:lnSpc>
              <a:spcBef>
                <a:spcPct val="0"/>
              </a:spcBef>
              <a:spcAft>
                <a:spcPct val="0"/>
              </a:spcAft>
              <a:buClrTx/>
              <a:buSzTx/>
              <a:buFontTx/>
              <a:buNone/>
              <a:tabLst/>
            </a:pPr>
            <a:r>
              <a:rPr kumimoji="0" lang="ar-SA" altLang="en-US" sz="2400" b="0" i="0" u="none" strike="noStrike" cap="none" normalizeH="0" baseline="0" dirty="0" smtClean="0">
                <a:ln>
                  <a:noFill/>
                </a:ln>
                <a:solidFill>
                  <a:schemeClr val="bg1"/>
                </a:solidFill>
                <a:effectLst/>
                <a:latin typeface="IRANSans" panose="020B0506030804020204" pitchFamily="34" charset="-78"/>
                <a:cs typeface="IRANSans" panose="020B0506030804020204" pitchFamily="34" charset="-78"/>
              </a:rPr>
              <a:t>والدین </a:t>
            </a:r>
            <a:r>
              <a:rPr kumimoji="0" lang="ar-SA" altLang="en-US" sz="24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باید از طریق کلمات و اقدامات خود به فرزندان نشان دهند، که هر دو </a:t>
            </a:r>
            <a:r>
              <a:rPr kumimoji="0" lang="ar-SA" altLang="en-US" sz="2400" b="0" i="0" u="none" strike="noStrike" cap="none" normalizeH="0" baseline="0" dirty="0" smtClean="0">
                <a:ln>
                  <a:noFill/>
                </a:ln>
                <a:solidFill>
                  <a:schemeClr val="bg1"/>
                </a:solidFill>
                <a:effectLst/>
                <a:latin typeface="IRANSans" panose="020B0506030804020204" pitchFamily="34" charset="-78"/>
                <a:cs typeface="IRANSans" panose="020B0506030804020204" pitchFamily="34" charset="-78"/>
              </a:rPr>
              <a:t>آنها</a:t>
            </a:r>
            <a:endParaRPr kumimoji="0" lang="fa-IR" altLang="en-US" sz="2400" b="0" i="0" u="none" strike="noStrike" cap="none" normalizeH="0" baseline="0" dirty="0" smtClean="0">
              <a:ln>
                <a:noFill/>
              </a:ln>
              <a:solidFill>
                <a:schemeClr val="bg1"/>
              </a:solidFill>
              <a:effectLst/>
              <a:latin typeface="IRANSans" panose="020B0506030804020204" pitchFamily="34" charset="-78"/>
              <a:cs typeface="IRANSans" panose="020B0506030804020204" pitchFamily="34" charset="-78"/>
            </a:endParaRPr>
          </a:p>
          <a:p>
            <a:pPr marL="0" marR="0" lvl="0" indent="0" algn="ctr" defTabSz="914400" rtl="1" eaLnBrk="0" fontAlgn="base" latinLnBrk="0" hangingPunct="0">
              <a:lnSpc>
                <a:spcPct val="150000"/>
              </a:lnSpc>
              <a:spcBef>
                <a:spcPct val="0"/>
              </a:spcBef>
              <a:spcAft>
                <a:spcPct val="0"/>
              </a:spcAft>
              <a:buClrTx/>
              <a:buSzTx/>
              <a:buFontTx/>
              <a:buNone/>
              <a:tabLst/>
            </a:pPr>
            <a:r>
              <a:rPr kumimoji="0" lang="ar-SA" altLang="en-US" sz="2400" b="0" i="0" u="none" strike="noStrike" cap="none" normalizeH="0" baseline="0" dirty="0" smtClean="0">
                <a:ln>
                  <a:noFill/>
                </a:ln>
                <a:solidFill>
                  <a:schemeClr val="bg1"/>
                </a:solidFill>
                <a:effectLst/>
                <a:latin typeface="IRANSans" panose="020B0506030804020204" pitchFamily="34" charset="-78"/>
                <a:cs typeface="IRANSans" panose="020B0506030804020204" pitchFamily="34" charset="-78"/>
              </a:rPr>
              <a:t> </a:t>
            </a:r>
            <a:r>
              <a:rPr kumimoji="0" lang="ar-SA" altLang="en-US" sz="24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یک نتیجه نهایی را دنبال می کنند: متوقف کردن سوء استفاده اینترنتی</a:t>
            </a:r>
            <a:r>
              <a:rPr kumimoji="0" lang="en-US" altLang="en-US" sz="24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 </a:t>
            </a:r>
          </a:p>
        </p:txBody>
      </p:sp>
      <p:sp>
        <p:nvSpPr>
          <p:cNvPr id="8" name="Oval 7">
            <a:extLst>
              <a:ext uri="{FF2B5EF4-FFF2-40B4-BE49-F238E27FC236}">
                <a16:creationId xmlns:a16="http://schemas.microsoft.com/office/drawing/2014/main" id="{547E3E91-C277-4375-956F-F8A3FF2F59F8}"/>
              </a:ext>
            </a:extLst>
          </p:cNvPr>
          <p:cNvSpPr/>
          <p:nvPr/>
        </p:nvSpPr>
        <p:spPr bwMode="auto">
          <a:xfrm>
            <a:off x="10329737" y="2724807"/>
            <a:ext cx="782472" cy="782472"/>
          </a:xfrm>
          <a:prstGeom prst="ellipse">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rtl="1" fontAlgn="base">
              <a:spcBef>
                <a:spcPct val="0"/>
              </a:spcBef>
              <a:spcAft>
                <a:spcPct val="0"/>
              </a:spcAft>
            </a:pPr>
            <a:r>
              <a:rPr lang="fa-IR" sz="4800" dirty="0">
                <a:solidFill>
                  <a:srgbClr val="FFFFFF"/>
                </a:solidFill>
                <a:effectLst>
                  <a:outerShdw blurRad="38100" dist="38100" dir="2700000" algn="tl">
                    <a:srgbClr val="000000">
                      <a:alpha val="43137"/>
                    </a:srgbClr>
                  </a:outerShdw>
                </a:effectLst>
                <a:latin typeface="Segoe" pitchFamily="34" charset="0"/>
                <a:cs typeface="B Yekan" panose="00000400000000000000" pitchFamily="2" charset="-78"/>
              </a:rPr>
              <a:t>2</a:t>
            </a:r>
            <a:endParaRPr lang="en-US" sz="4800" dirty="0">
              <a:solidFill>
                <a:srgbClr val="FFFFFF"/>
              </a:solidFill>
              <a:effectLst>
                <a:outerShdw blurRad="38100" dist="38100" dir="2700000" algn="tl">
                  <a:srgbClr val="000000">
                    <a:alpha val="43137"/>
                  </a:srgbClr>
                </a:outerShdw>
              </a:effectLst>
              <a:latin typeface="Segoe" pitchFamily="34" charset="0"/>
              <a:cs typeface="B Yekan" panose="00000400000000000000" pitchFamily="2" charset="-78"/>
            </a:endParaRPr>
          </a:p>
        </p:txBody>
      </p:sp>
    </p:spTree>
    <p:extLst>
      <p:ext uri="{BB962C8B-B14F-4D97-AF65-F5344CB8AC3E}">
        <p14:creationId xmlns:p14="http://schemas.microsoft.com/office/powerpoint/2010/main" val="2345890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https://www.htxt.co.za/wp-content/uploads/2013/07/cyanremain.jpg">
            <a:extLst>
              <a:ext uri="{FF2B5EF4-FFF2-40B4-BE49-F238E27FC236}">
                <a16:creationId xmlns:a16="http://schemas.microsoft.com/office/drawing/2014/main" id="{78F13E15-6423-47E3-8619-A8B874241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5208"/>
            <a:ext cx="12192000" cy="46827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F00BA23B-E8E2-46CF-881E-FA31C06ED15A}"/>
              </a:ext>
            </a:extLst>
          </p:cNvPr>
          <p:cNvSpPr>
            <a:spLocks noChangeArrowheads="1"/>
          </p:cNvSpPr>
          <p:nvPr/>
        </p:nvSpPr>
        <p:spPr bwMode="auto">
          <a:xfrm>
            <a:off x="578689" y="321488"/>
            <a:ext cx="11195299" cy="1846659"/>
          </a:xfrm>
          <a:prstGeom prst="rect">
            <a:avLst/>
          </a:prstGeom>
          <a:ln/>
        </p:spPr>
        <p:style>
          <a:lnRef idx="1">
            <a:schemeClr val="dk1"/>
          </a:lnRef>
          <a:fillRef idx="3">
            <a:schemeClr val="dk1"/>
          </a:fillRef>
          <a:effectRef idx="2">
            <a:schemeClr val="dk1"/>
          </a:effectRef>
          <a:fontRef idx="minor">
            <a:schemeClr val="lt1"/>
          </a:fontRef>
        </p:style>
        <p:txBody>
          <a:bodyPr vert="horz" wrap="square" lIns="0" tIns="0" rIns="0" bIns="0" numCol="1" anchor="ctr" anchorCtr="0" compatLnSpc="1">
            <a:prstTxWarp prst="textNoShape">
              <a:avLst/>
            </a:prstTxWarp>
            <a:spAutoFit/>
          </a:bodyPr>
          <a:lstStyle/>
          <a:p>
            <a:pPr lvl="0" algn="r" rtl="1" eaLnBrk="0" fontAlgn="base" hangingPunct="0">
              <a:spcBef>
                <a:spcPct val="0"/>
              </a:spcBef>
              <a:spcAft>
                <a:spcPct val="0"/>
              </a:spcAft>
            </a:pPr>
            <a:r>
              <a:rPr lang="ar-SA" altLang="en-US" sz="2000" dirty="0">
                <a:solidFill>
                  <a:schemeClr val="bg1"/>
                </a:solidFill>
                <a:latin typeface="IRANSans" panose="020B0506030804020204" pitchFamily="34" charset="-78"/>
                <a:cs typeface="IRANSans" panose="020B0506030804020204" pitchFamily="34" charset="-78"/>
              </a:rPr>
              <a:t>جمع آوری</a:t>
            </a:r>
            <a:r>
              <a:rPr lang="fa-IR" altLang="en-US" sz="2000" dirty="0">
                <a:solidFill>
                  <a:schemeClr val="bg1"/>
                </a:solidFill>
                <a:latin typeface="IRANSans" panose="020B0506030804020204" pitchFamily="34" charset="-78"/>
                <a:cs typeface="IRANSans" panose="020B0506030804020204" pitchFamily="34" charset="-78"/>
              </a:rPr>
              <a:t> و مستندسازی </a:t>
            </a:r>
            <a:r>
              <a:rPr lang="ar-SA" altLang="en-US" sz="2000" dirty="0">
                <a:solidFill>
                  <a:schemeClr val="bg1"/>
                </a:solidFill>
                <a:latin typeface="IRANSans" panose="020B0506030804020204" pitchFamily="34" charset="-78"/>
                <a:cs typeface="IRANSans" panose="020B0506030804020204" pitchFamily="34" charset="-78"/>
              </a:rPr>
              <a:t>شواهد</a:t>
            </a:r>
            <a:endParaRPr lang="fa-IR" altLang="en-US" sz="2000" dirty="0">
              <a:solidFill>
                <a:schemeClr val="bg1"/>
              </a:solidFill>
              <a:latin typeface="IRANSans" panose="020B0506030804020204" pitchFamily="34" charset="-78"/>
              <a:cs typeface="IRANSans" panose="020B0506030804020204" pitchFamily="34" charset="-78"/>
            </a:endParaRPr>
          </a:p>
          <a:p>
            <a:pPr marL="0" marR="0" lvl="0" indent="0" algn="r" defTabSz="914400" rtl="1" eaLnBrk="0" fontAlgn="base" latinLnBrk="0" hangingPunct="0">
              <a:lnSpc>
                <a:spcPct val="100000"/>
              </a:lnSpc>
              <a:spcBef>
                <a:spcPct val="0"/>
              </a:spcBef>
              <a:spcAft>
                <a:spcPct val="0"/>
              </a:spcAft>
              <a:buClrTx/>
              <a:buSzTx/>
              <a:buFontTx/>
              <a:buNone/>
              <a:tabLst/>
            </a:pPr>
            <a:endParaRPr lang="fa-IR" altLang="en-US" sz="2000" dirty="0">
              <a:solidFill>
                <a:schemeClr val="bg1"/>
              </a:solidFill>
              <a:latin typeface="IRANSans" panose="020B0506030804020204" pitchFamily="34" charset="-78"/>
              <a:cs typeface="IRANSans" panose="020B0506030804020204" pitchFamily="34" charset="-78"/>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 مکالمات، پیام ها، عکس ها، فیلم ها و سایر موارد</a:t>
            </a:r>
            <a:r>
              <a:rPr kumimoji="0" lang="fa-IR"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ی</a:t>
            </a:r>
            <a:r>
              <a:rPr kumimoji="0" lang="ar-SA"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 که می تواند به عنوان یک </a:t>
            </a:r>
            <a:r>
              <a:rPr kumimoji="0" lang="fa-IR"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سند و جزئی از </a:t>
            </a:r>
            <a:r>
              <a:rPr kumimoji="0" lang="ar-SA"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شواهد </a:t>
            </a:r>
            <a:r>
              <a:rPr kumimoji="0" lang="fa-IR"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دیجیتال برای اثبات تعرض به فرزند شما</a:t>
            </a:r>
            <a:r>
              <a:rPr kumimoji="0" lang="fa-IR" altLang="en-US" sz="2000" b="0" i="0" u="none" strike="noStrike" cap="none" normalizeH="0" dirty="0">
                <a:ln>
                  <a:noFill/>
                </a:ln>
                <a:solidFill>
                  <a:schemeClr val="bg1"/>
                </a:solidFill>
                <a:effectLst/>
                <a:latin typeface="IRANSans" panose="020B0506030804020204" pitchFamily="34" charset="-78"/>
                <a:cs typeface="IRANSans" panose="020B0506030804020204" pitchFamily="34" charset="-78"/>
              </a:rPr>
              <a:t> باشد را نگهداری و ضبط کنید.</a:t>
            </a:r>
          </a:p>
          <a:p>
            <a:pPr lvl="0" algn="r" rtl="1" eaLnBrk="0" fontAlgn="base" hangingPunct="0">
              <a:spcBef>
                <a:spcPct val="0"/>
              </a:spcBef>
              <a:spcAft>
                <a:spcPct val="0"/>
              </a:spcAft>
            </a:pPr>
            <a:r>
              <a:rPr lang="ar-SA" altLang="en-US" sz="2000" dirty="0">
                <a:solidFill>
                  <a:schemeClr val="bg1"/>
                </a:solidFill>
                <a:latin typeface="IRANSans" panose="020B0506030804020204" pitchFamily="34" charset="-78"/>
                <a:cs typeface="IRANSans" panose="020B0506030804020204" pitchFamily="34" charset="-78"/>
              </a:rPr>
              <a:t> برای کمک به روند تحقیقات</a:t>
            </a:r>
            <a:r>
              <a:rPr lang="fa-IR" altLang="en-US" sz="2000" dirty="0">
                <a:solidFill>
                  <a:schemeClr val="bg1"/>
                </a:solidFill>
                <a:latin typeface="IRANSans" panose="020B0506030804020204" pitchFamily="34" charset="-78"/>
                <a:cs typeface="IRANSans" panose="020B0506030804020204" pitchFamily="34" charset="-78"/>
              </a:rPr>
              <a:t> پلیس،</a:t>
            </a:r>
            <a:r>
              <a:rPr lang="ar-SA" altLang="en-US" sz="2000" dirty="0">
                <a:solidFill>
                  <a:schemeClr val="bg1"/>
                </a:solidFill>
                <a:latin typeface="IRANSans" panose="020B0506030804020204" pitchFamily="34" charset="-78"/>
                <a:cs typeface="IRANSans" panose="020B0506030804020204" pitchFamily="34" charset="-78"/>
              </a:rPr>
              <a:t> از هر حادثه سابقه </a:t>
            </a:r>
            <a:r>
              <a:rPr kumimoji="0" lang="ar-SA"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ای را نگه دارید. جزئیات</a:t>
            </a:r>
            <a:r>
              <a:rPr kumimoji="0" lang="fa-IR"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 دقیقی از </a:t>
            </a:r>
            <a:r>
              <a:rPr kumimoji="0" lang="ar-SA"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مکان، </a:t>
            </a:r>
            <a:r>
              <a:rPr kumimoji="0" lang="fa-IR"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دفعات تکرار</a:t>
            </a:r>
            <a:r>
              <a:rPr kumimoji="0" lang="ar-SA"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 شدت آسیب، مشارکت شخص ثالث یا شاهد</a:t>
            </a:r>
            <a:r>
              <a:rPr kumimoji="0" lang="fa-IR" altLang="en-US" sz="2000" b="0" i="0" u="none" strike="noStrike" cap="none" normalizeH="0" dirty="0">
                <a:ln>
                  <a:noFill/>
                </a:ln>
                <a:solidFill>
                  <a:schemeClr val="bg1"/>
                </a:solidFill>
                <a:effectLst/>
                <a:latin typeface="IRANSans" panose="020B0506030804020204" pitchFamily="34" charset="-78"/>
                <a:cs typeface="IRANSans" panose="020B0506030804020204" pitchFamily="34" charset="-78"/>
              </a:rPr>
              <a:t> </a:t>
            </a:r>
            <a:r>
              <a:rPr kumimoji="0" lang="ar-SA"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rPr>
              <a:t>را حفظ کنید</a:t>
            </a:r>
            <a:r>
              <a:rPr lang="fa-IR" altLang="en-US" sz="2000" dirty="0">
                <a:solidFill>
                  <a:schemeClr val="bg1"/>
                </a:solidFill>
                <a:latin typeface="IRANSans" panose="020B0506030804020204" pitchFamily="34" charset="-78"/>
                <a:cs typeface="IRANSans" panose="020B0506030804020204" pitchFamily="34" charset="-78"/>
              </a:rPr>
              <a:t>.</a:t>
            </a:r>
            <a:endParaRPr kumimoji="0" lang="en-US" altLang="en-US" sz="2000" b="0" i="0" u="none" strike="noStrike" cap="none" normalizeH="0" baseline="0" dirty="0">
              <a:ln>
                <a:noFill/>
              </a:ln>
              <a:solidFill>
                <a:schemeClr val="bg1"/>
              </a:solidFill>
              <a:effectLst/>
              <a:latin typeface="IRANSans" panose="020B0506030804020204" pitchFamily="34" charset="-78"/>
              <a:cs typeface="IRANSans" panose="020B0506030804020204" pitchFamily="34" charset="-78"/>
            </a:endParaRPr>
          </a:p>
        </p:txBody>
      </p:sp>
      <p:sp>
        <p:nvSpPr>
          <p:cNvPr id="7" name="Oval 6">
            <a:extLst>
              <a:ext uri="{FF2B5EF4-FFF2-40B4-BE49-F238E27FC236}">
                <a16:creationId xmlns:a16="http://schemas.microsoft.com/office/drawing/2014/main" id="{86736F9D-925C-4576-B094-DE4217D098AD}"/>
              </a:ext>
            </a:extLst>
          </p:cNvPr>
          <p:cNvSpPr/>
          <p:nvPr/>
        </p:nvSpPr>
        <p:spPr bwMode="auto">
          <a:xfrm>
            <a:off x="11141277" y="2481948"/>
            <a:ext cx="782472" cy="782472"/>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rtl="1" fontAlgn="base">
              <a:spcBef>
                <a:spcPct val="0"/>
              </a:spcBef>
              <a:spcAft>
                <a:spcPct val="0"/>
              </a:spcAft>
            </a:pPr>
            <a:r>
              <a:rPr lang="fa-IR" sz="4800" dirty="0">
                <a:solidFill>
                  <a:schemeClr val="bg1"/>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3</a:t>
            </a:r>
            <a:endParaRPr lang="en-US" sz="4800" dirty="0">
              <a:solidFill>
                <a:schemeClr val="bg1"/>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26139369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â«Ø®Ø§ÙÙ Ù ÙØ¯Ø±Ø³Ùâ¬â">
            <a:extLst>
              <a:ext uri="{FF2B5EF4-FFF2-40B4-BE49-F238E27FC236}">
                <a16:creationId xmlns:a16="http://schemas.microsoft.com/office/drawing/2014/main" id="{167CE7EA-CA6A-44B8-B348-6E6967F69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9" y="0"/>
            <a:ext cx="12182881" cy="5351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723883A-1503-4508-9641-015472540C69}"/>
              </a:ext>
            </a:extLst>
          </p:cNvPr>
          <p:cNvSpPr>
            <a:spLocks noChangeArrowheads="1"/>
          </p:cNvSpPr>
          <p:nvPr/>
        </p:nvSpPr>
        <p:spPr bwMode="auto">
          <a:xfrm>
            <a:off x="698834" y="4333544"/>
            <a:ext cx="10794329" cy="7386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ctr" anchorCtr="0" compatLnSpc="1">
            <a:prstTxWarp prst="textNoShape">
              <a:avLst/>
            </a:prstTxWarp>
            <a:spAutoFit/>
          </a:bodyPr>
          <a:lstStyle/>
          <a:p>
            <a:pPr marL="285750" marR="0" lvl="0" indent="-285750" algn="just"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fa-IR" altLang="en-US" sz="2400" b="0" i="0" u="none" strike="noStrike" cap="none" normalizeH="0" baseline="0" dirty="0" smtClean="0">
                <a:ln>
                  <a:noFill/>
                </a:ln>
                <a:effectLst/>
                <a:latin typeface="IRANSans" panose="020B0506030804020204" pitchFamily="34" charset="-78"/>
                <a:cs typeface="IRANSans" panose="020B0506030804020204" pitchFamily="34" charset="-78"/>
              </a:rPr>
              <a:t>برخی</a:t>
            </a:r>
            <a:r>
              <a:rPr kumimoji="0" lang="fa-IR" altLang="en-US" sz="2400" b="0" i="0" u="none" strike="noStrike" cap="none" normalizeH="0" dirty="0" smtClean="0">
                <a:ln>
                  <a:noFill/>
                </a:ln>
                <a:effectLst/>
                <a:latin typeface="IRANSans" panose="020B0506030804020204" pitchFamily="34" charset="-78"/>
                <a:cs typeface="IRANSans" panose="020B0506030804020204" pitchFamily="34" charset="-78"/>
              </a:rPr>
              <a:t> از </a:t>
            </a:r>
            <a:r>
              <a:rPr kumimoji="0" lang="fa-IR" altLang="en-US" sz="2400" b="0" i="0" u="none" strike="noStrike" cap="none" normalizeH="0" baseline="0" dirty="0" smtClean="0">
                <a:ln>
                  <a:noFill/>
                </a:ln>
                <a:effectLst/>
                <a:latin typeface="IRANSans" panose="020B0506030804020204" pitchFamily="34" charset="-78"/>
                <a:cs typeface="IRANSans" panose="020B0506030804020204" pitchFamily="34" charset="-78"/>
              </a:rPr>
              <a:t>آزار </a:t>
            </a:r>
            <a:r>
              <a:rPr kumimoji="0" lang="fa-IR" altLang="en-US" sz="2400" b="0" i="0" u="none" strike="noStrike" cap="none" normalizeH="0" baseline="0" dirty="0">
                <a:ln>
                  <a:noFill/>
                </a:ln>
                <a:effectLst/>
                <a:latin typeface="IRANSans" panose="020B0506030804020204" pitchFamily="34" charset="-78"/>
                <a:cs typeface="IRANSans" panose="020B0506030804020204" pitchFamily="34" charset="-78"/>
              </a:rPr>
              <a:t>و اذیت فرزندان توسط دوستان و همکلاسی</a:t>
            </a:r>
            <a:r>
              <a:rPr kumimoji="0" lang="fa-IR" altLang="en-US" sz="2400" b="0" i="0" u="none" strike="noStrike" cap="none" normalizeH="0" dirty="0">
                <a:ln>
                  <a:noFill/>
                </a:ln>
                <a:effectLst/>
                <a:latin typeface="IRANSans" panose="020B0506030804020204" pitchFamily="34" charset="-78"/>
                <a:cs typeface="IRANSans" panose="020B0506030804020204" pitchFamily="34" charset="-78"/>
              </a:rPr>
              <a:t> ها صورت می گیرد. </a:t>
            </a:r>
            <a:endParaRPr kumimoji="0" lang="fa-IR" altLang="en-US" sz="2400" b="0" i="0" u="none" strike="noStrike" cap="none" normalizeH="0" dirty="0" smtClean="0">
              <a:ln>
                <a:noFill/>
              </a:ln>
              <a:effectLst/>
              <a:latin typeface="IRANSans" panose="020B0506030804020204" pitchFamily="34" charset="-78"/>
              <a:cs typeface="IRANSans" panose="020B0506030804020204" pitchFamily="34" charset="-78"/>
            </a:endParaRPr>
          </a:p>
          <a:p>
            <a:pPr marL="285750" marR="0" lvl="0" indent="-285750" algn="just"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fa-IR" altLang="en-US" sz="2400" b="0" i="0" u="none" strike="noStrike" cap="none" normalizeH="0" dirty="0" smtClean="0">
                <a:ln>
                  <a:noFill/>
                </a:ln>
                <a:effectLst/>
                <a:latin typeface="IRANSans" panose="020B0506030804020204" pitchFamily="34" charset="-78"/>
                <a:cs typeface="IRANSans" panose="020B0506030804020204" pitchFamily="34" charset="-78"/>
              </a:rPr>
              <a:t>هماهنگی </a:t>
            </a:r>
            <a:r>
              <a:rPr kumimoji="0" lang="fa-IR" altLang="en-US" sz="2400" b="0" i="0" u="none" strike="noStrike" cap="none" normalizeH="0" dirty="0">
                <a:ln>
                  <a:noFill/>
                </a:ln>
                <a:effectLst/>
                <a:latin typeface="IRANSans" panose="020B0506030804020204" pitchFamily="34" charset="-78"/>
                <a:cs typeface="IRANSans" panose="020B0506030804020204" pitchFamily="34" charset="-78"/>
              </a:rPr>
              <a:t>با مسئولین مدرسه در پایان دادن به این چالش بسیار موثر است.</a:t>
            </a:r>
          </a:p>
        </p:txBody>
      </p:sp>
      <p:sp>
        <p:nvSpPr>
          <p:cNvPr id="7" name="Oval 6">
            <a:extLst>
              <a:ext uri="{FF2B5EF4-FFF2-40B4-BE49-F238E27FC236}">
                <a16:creationId xmlns:a16="http://schemas.microsoft.com/office/drawing/2014/main" id="{0CDD4A4C-DB3F-49F0-B7DD-D57FF5DB951A}"/>
              </a:ext>
            </a:extLst>
          </p:cNvPr>
          <p:cNvSpPr/>
          <p:nvPr/>
        </p:nvSpPr>
        <p:spPr bwMode="auto">
          <a:xfrm>
            <a:off x="11044223" y="1372653"/>
            <a:ext cx="782472" cy="782472"/>
          </a:xfrm>
          <a:prstGeom prst="ellips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rtl="1" fontAlgn="base">
              <a:spcBef>
                <a:spcPct val="0"/>
              </a:spcBef>
              <a:spcAft>
                <a:spcPct val="0"/>
              </a:spcAft>
            </a:pPr>
            <a:r>
              <a:rPr lang="fa-IR" sz="2400" dirty="0">
                <a:solidFill>
                  <a:schemeClr val="tx1"/>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4</a:t>
            </a:r>
            <a:endParaRPr lang="en-US" sz="2400" dirty="0">
              <a:solidFill>
                <a:schemeClr val="tx1"/>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sp>
        <p:nvSpPr>
          <p:cNvPr id="8" name="Rectangle 7">
            <a:extLst>
              <a:ext uri="{FF2B5EF4-FFF2-40B4-BE49-F238E27FC236}">
                <a16:creationId xmlns:a16="http://schemas.microsoft.com/office/drawing/2014/main" id="{EF5CC8E4-70DD-486B-9409-141F87050715}"/>
              </a:ext>
            </a:extLst>
          </p:cNvPr>
          <p:cNvSpPr/>
          <p:nvPr/>
        </p:nvSpPr>
        <p:spPr>
          <a:xfrm>
            <a:off x="6317782" y="171163"/>
            <a:ext cx="3167854" cy="461665"/>
          </a:xfrm>
          <a:prstGeom prst="rect">
            <a:avLst/>
          </a:prstGeom>
        </p:spPr>
        <p:txBody>
          <a:bodyPr wrap="none">
            <a:spAutoFit/>
          </a:bodyPr>
          <a:lstStyle/>
          <a:p>
            <a:pPr lvl="0" algn="just" rtl="1" eaLnBrk="0" fontAlgn="base" hangingPunct="0">
              <a:spcBef>
                <a:spcPct val="0"/>
              </a:spcBef>
              <a:spcAft>
                <a:spcPct val="0"/>
              </a:spcAft>
            </a:pPr>
            <a:r>
              <a:rPr lang="fa-IR" altLang="en-US" sz="2400" dirty="0">
                <a:latin typeface="IRANSans" panose="020B0506030804020204" pitchFamily="34" charset="-78"/>
                <a:cs typeface="IRANSans" panose="020B0506030804020204" pitchFamily="34" charset="-78"/>
              </a:rPr>
              <a:t>با مدرسه هماهنگ باشیم</a:t>
            </a:r>
          </a:p>
        </p:txBody>
      </p:sp>
      <p:sp>
        <p:nvSpPr>
          <p:cNvPr id="9" name="Rectangle 4">
            <a:extLst>
              <a:ext uri="{FF2B5EF4-FFF2-40B4-BE49-F238E27FC236}">
                <a16:creationId xmlns:a16="http://schemas.microsoft.com/office/drawing/2014/main" id="{62ACA038-F2EC-42A2-90B4-31B416847352}"/>
              </a:ext>
            </a:extLst>
          </p:cNvPr>
          <p:cNvSpPr>
            <a:spLocks noChangeArrowheads="1"/>
          </p:cNvSpPr>
          <p:nvPr/>
        </p:nvSpPr>
        <p:spPr bwMode="auto">
          <a:xfrm>
            <a:off x="698835" y="5443953"/>
            <a:ext cx="10794329" cy="1107996"/>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0" tIns="0" rIns="0" bIns="0" numCol="1" anchor="ctr" anchorCtr="0" compatLnSpc="1">
            <a:prstTxWarp prst="textNoShape">
              <a:avLst/>
            </a:prstTxWarp>
            <a:spAutoFit/>
          </a:bodyPr>
          <a:lstStyle/>
          <a:p>
            <a:pPr marL="285750" marR="0" lvl="0" indent="-285750" algn="just" defTabSz="914400" rtl="1" eaLnBrk="0" fontAlgn="base" latinLnBrk="0" hangingPunct="0">
              <a:lnSpc>
                <a:spcPct val="100000"/>
              </a:lnSpc>
              <a:spcBef>
                <a:spcPct val="0"/>
              </a:spcBef>
              <a:spcAft>
                <a:spcPct val="0"/>
              </a:spcAft>
              <a:buClrTx/>
              <a:buSzTx/>
              <a:buFont typeface="Arial" panose="020B0604020202020204" pitchFamily="34" charset="0"/>
              <a:buChar char="•"/>
              <a:tabLst/>
            </a:pPr>
            <a:r>
              <a:rPr kumimoji="0" lang="fa-IR" altLang="en-US" sz="2400" b="0" i="0" u="none" strike="noStrike" cap="none" normalizeH="0" baseline="0" dirty="0">
                <a:ln>
                  <a:noFill/>
                </a:ln>
                <a:effectLst/>
                <a:latin typeface="IRANSans" panose="020B0506030804020204" pitchFamily="34" charset="-78"/>
                <a:cs typeface="IRANSans" panose="020B0506030804020204" pitchFamily="34" charset="-78"/>
              </a:rPr>
              <a:t>در برخی موارد</a:t>
            </a:r>
            <a:r>
              <a:rPr kumimoji="0" lang="fa-IR" altLang="en-US" sz="2400" b="0" i="0" u="none" strike="noStrike" cap="none" normalizeH="0" dirty="0">
                <a:ln>
                  <a:noFill/>
                </a:ln>
                <a:effectLst/>
                <a:latin typeface="IRANSans" panose="020B0506030804020204" pitchFamily="34" charset="-78"/>
                <a:cs typeface="IRANSans" panose="020B0506030804020204" pitchFamily="34" charset="-78"/>
              </a:rPr>
              <a:t> مسئولین مدرسه قبل از والدین متوجه می شوند که کودک یا نوجوان در معرض تهدید اینترنتی است. با افزایش تعامل خانه و مدرسه، والدین این شانس را خواهند داشت که زودتر به شناخت و درک صحیح از آسیب برسد.</a:t>
            </a:r>
          </a:p>
        </p:txBody>
      </p:sp>
    </p:spTree>
    <p:extLst>
      <p:ext uri="{BB962C8B-B14F-4D97-AF65-F5344CB8AC3E}">
        <p14:creationId xmlns:p14="http://schemas.microsoft.com/office/powerpoint/2010/main" val="584082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heiroo.com/wp-content/uploads/2018/06/1501320388_photo_2017-07-29_13-45-48.jpg">
            <a:extLst>
              <a:ext uri="{FF2B5EF4-FFF2-40B4-BE49-F238E27FC236}">
                <a16:creationId xmlns:a16="http://schemas.microsoft.com/office/drawing/2014/main" id="{4A7D7B97-CC21-47B7-9367-A81FAE36E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7">
            <a:extLst>
              <a:ext uri="{FF2B5EF4-FFF2-40B4-BE49-F238E27FC236}">
                <a16:creationId xmlns:a16="http://schemas.microsoft.com/office/drawing/2014/main" id="{D05323CF-01B7-4A2F-AB0B-17B55D8D0EB4}"/>
              </a:ext>
            </a:extLst>
          </p:cNvPr>
          <p:cNvSpPr>
            <a:spLocks noChangeArrowheads="1"/>
          </p:cNvSpPr>
          <p:nvPr/>
        </p:nvSpPr>
        <p:spPr bwMode="auto">
          <a:xfrm>
            <a:off x="592184" y="4449586"/>
            <a:ext cx="10508678" cy="923330"/>
          </a:xfrm>
          <a:prstGeom prst="rect">
            <a:avLst/>
          </a:prstGeom>
          <a:solidFill>
            <a:srgbClr val="FFFFFF">
              <a:alpha val="75000"/>
            </a:srgbClr>
          </a:solidFill>
          <a:ln>
            <a:noFill/>
          </a:ln>
          <a:effectLst/>
        </p:spPr>
        <p:txBody>
          <a:bodyPr vert="horz" wrap="square" lIns="0" tIns="0" rIns="0" bIns="0" numCol="1" anchor="ctr" anchorCtr="0" compatLnSpc="1">
            <a:prstTxWarp prst="textNoShape">
              <a:avLst/>
            </a:prstTxWarp>
            <a:spAutoFit/>
          </a:bodyPr>
          <a:lstStyle/>
          <a:p>
            <a:pPr lvl="0" algn="ctr" rtl="1" eaLnBrk="0" fontAlgn="base" hangingPunct="0">
              <a:spcBef>
                <a:spcPct val="0"/>
              </a:spcBef>
              <a:spcAft>
                <a:spcPct val="0"/>
              </a:spcAft>
            </a:pPr>
            <a:r>
              <a:rPr kumimoji="0" lang="en-US" altLang="en-US" sz="2000" b="0" i="0" u="none" strike="noStrike" cap="none" normalizeH="0" baseline="0" dirty="0">
                <a:ln>
                  <a:noFill/>
                </a:ln>
                <a:solidFill>
                  <a:srgbClr val="212121"/>
                </a:solidFill>
                <a:effectLst/>
                <a:latin typeface="IRANSans" panose="020B0506030804020204" pitchFamily="34" charset="-78"/>
                <a:cs typeface="IRANSans" panose="020B0506030804020204" pitchFamily="34" charset="-78"/>
              </a:rPr>
              <a:t> </a:t>
            </a:r>
            <a:r>
              <a:rPr kumimoji="0" lang="fa-IR" altLang="en-US" sz="2000" b="0" i="0" u="none" strike="noStrike" cap="none" normalizeH="0" baseline="0" dirty="0">
                <a:ln>
                  <a:noFill/>
                </a:ln>
                <a:solidFill>
                  <a:srgbClr val="212121"/>
                </a:solidFill>
                <a:effectLst/>
                <a:latin typeface="IRANSans" panose="020B0506030804020204" pitchFamily="34" charset="-78"/>
                <a:cs typeface="IRANSans" panose="020B0506030804020204" pitchFamily="34" charset="-78"/>
              </a:rPr>
              <a:t>در بعضی مواقع ممکن است فرزند </a:t>
            </a:r>
            <a:r>
              <a:rPr kumimoji="0" lang="ar-SA" altLang="en-US" sz="2000" b="0" i="0" u="none" strike="noStrike" cap="none" normalizeH="0" baseline="0" dirty="0">
                <a:ln>
                  <a:noFill/>
                </a:ln>
                <a:solidFill>
                  <a:srgbClr val="212121"/>
                </a:solidFill>
                <a:effectLst/>
                <a:latin typeface="IRANSans" panose="020B0506030804020204" pitchFamily="34" charset="-78"/>
                <a:cs typeface="IRANSans" panose="020B0506030804020204" pitchFamily="34" charset="-78"/>
              </a:rPr>
              <a:t>شما </a:t>
            </a:r>
            <a:r>
              <a:rPr kumimoji="0" lang="fa-IR" altLang="en-US" sz="2000" b="0" i="0" u="none" strike="noStrike" cap="none" normalizeH="0" baseline="0" dirty="0">
                <a:ln>
                  <a:noFill/>
                </a:ln>
                <a:solidFill>
                  <a:srgbClr val="212121"/>
                </a:solidFill>
                <a:effectLst/>
                <a:latin typeface="IRANSans" panose="020B0506030804020204" pitchFamily="34" charset="-78"/>
                <a:cs typeface="IRANSans" panose="020B0506030804020204" pitchFamily="34" charset="-78"/>
              </a:rPr>
              <a:t>به </a:t>
            </a:r>
            <a:r>
              <a:rPr kumimoji="0" lang="ar-SA" altLang="en-US" sz="2000" b="0" i="0" u="none" strike="noStrike" cap="none" normalizeH="0" baseline="0" dirty="0">
                <a:ln>
                  <a:noFill/>
                </a:ln>
                <a:solidFill>
                  <a:srgbClr val="212121"/>
                </a:solidFill>
                <a:effectLst/>
                <a:latin typeface="IRANSans" panose="020B0506030804020204" pitchFamily="34" charset="-78"/>
                <a:cs typeface="IRANSans" panose="020B0506030804020204" pitchFamily="34" charset="-78"/>
              </a:rPr>
              <a:t>صحبت کردن با یک متخصص بهداشت روانی </a:t>
            </a:r>
            <a:r>
              <a:rPr kumimoji="0" lang="fa-IR" altLang="en-US" sz="2000" b="0" i="0" u="none" strike="noStrike" cap="none" normalizeH="0" baseline="0" dirty="0">
                <a:ln>
                  <a:noFill/>
                </a:ln>
                <a:solidFill>
                  <a:srgbClr val="212121"/>
                </a:solidFill>
                <a:effectLst/>
                <a:latin typeface="IRANSans" panose="020B0506030804020204" pitchFamily="34" charset="-78"/>
                <a:cs typeface="IRANSans" panose="020B0506030804020204" pitchFamily="34" charset="-78"/>
              </a:rPr>
              <a:t>نیاز داشته باشد. </a:t>
            </a:r>
            <a:r>
              <a:rPr lang="fa-IR" altLang="en-US" sz="2000" dirty="0">
                <a:solidFill>
                  <a:srgbClr val="212121"/>
                </a:solidFill>
                <a:latin typeface="IRANSans" panose="020B0506030804020204" pitchFamily="34" charset="-78"/>
                <a:cs typeface="IRANSans" panose="020B0506030804020204" pitchFamily="34" charset="-78"/>
              </a:rPr>
              <a:t>برخی</a:t>
            </a:r>
            <a:r>
              <a:rPr lang="ar-SA" altLang="en-US" sz="2000" dirty="0">
                <a:solidFill>
                  <a:srgbClr val="212121"/>
                </a:solidFill>
                <a:latin typeface="IRANSans" panose="020B0506030804020204" pitchFamily="34" charset="-78"/>
                <a:cs typeface="IRANSans" panose="020B0506030804020204" pitchFamily="34" charset="-78"/>
              </a:rPr>
              <a:t> کودکان </a:t>
            </a:r>
            <a:r>
              <a:rPr kumimoji="0" lang="fa-IR" altLang="en-US" sz="2000" b="0" i="0" u="none" strike="noStrike" cap="none" normalizeH="0" baseline="0" dirty="0">
                <a:ln>
                  <a:noFill/>
                </a:ln>
                <a:solidFill>
                  <a:srgbClr val="212121"/>
                </a:solidFill>
                <a:effectLst/>
                <a:latin typeface="IRANSans" panose="020B0506030804020204" pitchFamily="34" charset="-78"/>
                <a:cs typeface="IRANSans" panose="020B0506030804020204" pitchFamily="34" charset="-78"/>
              </a:rPr>
              <a:t>و نوجوانان </a:t>
            </a:r>
            <a:r>
              <a:rPr kumimoji="0" lang="ar-SA" altLang="en-US" sz="2000" b="0" i="0" u="none" strike="noStrike" cap="none" normalizeH="0" baseline="0" dirty="0">
                <a:ln>
                  <a:noFill/>
                </a:ln>
                <a:solidFill>
                  <a:srgbClr val="212121"/>
                </a:solidFill>
                <a:effectLst/>
                <a:latin typeface="IRANSans" panose="020B0506030804020204" pitchFamily="34" charset="-78"/>
                <a:cs typeface="IRANSans" panose="020B0506030804020204" pitchFamily="34" charset="-78"/>
              </a:rPr>
              <a:t>ترجیح دهند با شخص </a:t>
            </a:r>
            <a:r>
              <a:rPr kumimoji="0" lang="fa-IR" altLang="en-US" sz="2000" b="0" i="0" u="none" strike="noStrike" cap="none" normalizeH="0" baseline="0" dirty="0">
                <a:ln>
                  <a:noFill/>
                </a:ln>
                <a:solidFill>
                  <a:srgbClr val="212121"/>
                </a:solidFill>
                <a:effectLst/>
                <a:latin typeface="IRANSans" panose="020B0506030804020204" pitchFamily="34" charset="-78"/>
                <a:cs typeface="IRANSans" panose="020B0506030804020204" pitchFamily="34" charset="-78"/>
              </a:rPr>
              <a:t>دیگری غیر از والدین صحبت کنند تا بتوانند به صورت آزادانه تری به بیان موضوعات بپردازند.</a:t>
            </a:r>
            <a:r>
              <a:rPr lang="fa-IR" altLang="en-US" sz="2000" dirty="0">
                <a:latin typeface="IRANSans" panose="020B0506030804020204" pitchFamily="34" charset="-78"/>
                <a:cs typeface="IRANSans" panose="020B0506030804020204" pitchFamily="34" charset="-78"/>
              </a:rPr>
              <a:t>.</a:t>
            </a:r>
            <a:endParaRPr kumimoji="0" lang="en-US" altLang="en-US" sz="2000" b="0" i="0" u="none" strike="noStrike" cap="none" normalizeH="0" baseline="0" dirty="0">
              <a:ln>
                <a:noFill/>
              </a:ln>
              <a:solidFill>
                <a:schemeClr val="tx1"/>
              </a:solidFill>
              <a:effectLst/>
              <a:latin typeface="IRANSans" panose="020B0506030804020204" pitchFamily="34" charset="-78"/>
              <a:cs typeface="IRANSans" panose="020B0506030804020204" pitchFamily="34" charset="-78"/>
            </a:endParaRPr>
          </a:p>
        </p:txBody>
      </p:sp>
      <p:sp>
        <p:nvSpPr>
          <p:cNvPr id="7" name="Oval 6">
            <a:extLst>
              <a:ext uri="{FF2B5EF4-FFF2-40B4-BE49-F238E27FC236}">
                <a16:creationId xmlns:a16="http://schemas.microsoft.com/office/drawing/2014/main" id="{32EE5AF3-FF4D-4D19-B15E-1B47D7701E24}"/>
              </a:ext>
            </a:extLst>
          </p:cNvPr>
          <p:cNvSpPr/>
          <p:nvPr/>
        </p:nvSpPr>
        <p:spPr bwMode="auto">
          <a:xfrm>
            <a:off x="10926240" y="458835"/>
            <a:ext cx="782472" cy="782472"/>
          </a:xfrm>
          <a:prstGeom prst="ellipse">
            <a:avLst/>
          </a:prstGeom>
          <a:solidFill>
            <a:srgbClr val="F12F37"/>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rtl="1" fontAlgn="base">
              <a:spcBef>
                <a:spcPct val="0"/>
              </a:spcBef>
              <a:spcAft>
                <a:spcPct val="0"/>
              </a:spcAft>
            </a:pPr>
            <a:r>
              <a:rPr lang="fa-IR" sz="4800" dirty="0">
                <a:solidFill>
                  <a:srgbClr val="FFFFFF"/>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5</a:t>
            </a:r>
            <a:endParaRPr lang="en-US" sz="4800" dirty="0">
              <a:solidFill>
                <a:srgbClr val="FFFFFF"/>
              </a:solidFill>
              <a:effectLst>
                <a:outerShdw blurRad="38100" dist="38100" dir="2700000" algn="tl">
                  <a:srgbClr val="000000">
                    <a:alpha val="43137"/>
                  </a:srgbClr>
                </a:outerShdw>
              </a:effectLst>
              <a:latin typeface="IRANSans" panose="020B0506030804020204" pitchFamily="34" charset="-78"/>
              <a:cs typeface="IRANSans" panose="020B0506030804020204" pitchFamily="34" charset="-78"/>
            </a:endParaRPr>
          </a:p>
        </p:txBody>
      </p:sp>
      <p:sp>
        <p:nvSpPr>
          <p:cNvPr id="8" name="Rectangle 7">
            <a:extLst>
              <a:ext uri="{FF2B5EF4-FFF2-40B4-BE49-F238E27FC236}">
                <a16:creationId xmlns:a16="http://schemas.microsoft.com/office/drawing/2014/main" id="{556FBC76-5248-43F4-8023-7C681CC47F29}"/>
              </a:ext>
            </a:extLst>
          </p:cNvPr>
          <p:cNvSpPr/>
          <p:nvPr/>
        </p:nvSpPr>
        <p:spPr>
          <a:xfrm>
            <a:off x="2371877" y="656532"/>
            <a:ext cx="7448243" cy="584775"/>
          </a:xfrm>
          <a:prstGeom prst="rect">
            <a:avLst/>
          </a:prstGeom>
        </p:spPr>
        <p:txBody>
          <a:bodyPr wrap="square">
            <a:spAutoFit/>
          </a:bodyPr>
          <a:lstStyle/>
          <a:p>
            <a:pPr lvl="0" algn="ctr" rtl="1" eaLnBrk="0" fontAlgn="base" hangingPunct="0">
              <a:spcBef>
                <a:spcPct val="0"/>
              </a:spcBef>
              <a:spcAft>
                <a:spcPct val="0"/>
              </a:spcAft>
            </a:pPr>
            <a:r>
              <a:rPr lang="fa-IR" altLang="en-US" sz="3200" dirty="0">
                <a:solidFill>
                  <a:schemeClr val="bg1"/>
                </a:solidFill>
                <a:latin typeface="IRANSans" panose="020B0506030804020204" pitchFamily="34" charset="-78"/>
                <a:cs typeface="IRANSans" panose="020B0506030804020204" pitchFamily="34" charset="-78"/>
              </a:rPr>
              <a:t>از مشاور کمک بگیرید</a:t>
            </a:r>
          </a:p>
        </p:txBody>
      </p:sp>
      <p:sp>
        <p:nvSpPr>
          <p:cNvPr id="9" name="Rectangle 8">
            <a:extLst>
              <a:ext uri="{FF2B5EF4-FFF2-40B4-BE49-F238E27FC236}">
                <a16:creationId xmlns:a16="http://schemas.microsoft.com/office/drawing/2014/main" id="{A9E620A9-1CDC-45E7-A066-2D1FDA836140}"/>
              </a:ext>
            </a:extLst>
          </p:cNvPr>
          <p:cNvSpPr>
            <a:spLocks noChangeArrowheads="1"/>
          </p:cNvSpPr>
          <p:nvPr/>
        </p:nvSpPr>
        <p:spPr bwMode="auto">
          <a:xfrm>
            <a:off x="592184" y="5660501"/>
            <a:ext cx="10508677" cy="738664"/>
          </a:xfrm>
          <a:prstGeom prst="rect">
            <a:avLst/>
          </a:prstGeom>
          <a:solidFill>
            <a:srgbClr val="FFFFFF">
              <a:alpha val="75000"/>
            </a:srgbClr>
          </a:solidFill>
          <a:ln>
            <a:noFill/>
          </a:ln>
          <a:effectLst/>
        </p:spPr>
        <p:txBody>
          <a:bodyPr vert="horz" wrap="square" lIns="0" tIns="0" rIns="0" bIns="0" numCol="1" anchor="ctr" anchorCtr="0" compatLnSpc="1">
            <a:prstTxWarp prst="textNoShape">
              <a:avLst/>
            </a:prstTxWarp>
            <a:spAutoFit/>
          </a:bodyPr>
          <a:lstStyle/>
          <a:p>
            <a:pPr lvl="0" algn="ctr" rtl="1" eaLnBrk="0" fontAlgn="base" hangingPunct="0">
              <a:spcBef>
                <a:spcPct val="0"/>
              </a:spcBef>
              <a:spcAft>
                <a:spcPct val="0"/>
              </a:spcAft>
            </a:pPr>
            <a:r>
              <a:rPr kumimoji="0" lang="fa-IR" altLang="en-US" sz="2400" b="0" i="0" u="none" strike="noStrike" cap="none" normalizeH="0" baseline="0" dirty="0">
                <a:ln>
                  <a:noFill/>
                </a:ln>
                <a:solidFill>
                  <a:srgbClr val="212121"/>
                </a:solidFill>
                <a:effectLst/>
                <a:latin typeface="IRANSans" panose="020B0506030804020204" pitchFamily="34" charset="-78"/>
                <a:cs typeface="IRANSans" panose="020B0506030804020204" pitchFamily="34" charset="-78"/>
              </a:rPr>
              <a:t>دامنه آسیب در بعضی مواقع به حدی گسترده خواهد بود که پشتیبانی روانی و عاطفی تخصصی نیاز خواهد بود.</a:t>
            </a:r>
            <a:endParaRPr kumimoji="0" lang="en-US" altLang="en-US" sz="2400" b="0" i="0" u="none" strike="noStrike" cap="none" normalizeH="0" baseline="0" dirty="0">
              <a:ln>
                <a:noFill/>
              </a:ln>
              <a:solidFill>
                <a:schemeClr val="tx1"/>
              </a:solidFill>
              <a:effectLst/>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3663039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BE9"/>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07C784-C09F-4613-A620-2FD228DC566A}"/>
              </a:ext>
            </a:extLst>
          </p:cNvPr>
          <p:cNvSpPr>
            <a:spLocks noGrp="1"/>
          </p:cNvSpPr>
          <p:nvPr>
            <p:ph type="title"/>
          </p:nvPr>
        </p:nvSpPr>
        <p:spPr>
          <a:xfrm>
            <a:off x="462403" y="154397"/>
            <a:ext cx="11176000" cy="683264"/>
          </a:xfrm>
        </p:spPr>
        <p:txBody>
          <a:bodyPr>
            <a:normAutofit/>
          </a:bodyPr>
          <a:lstStyle/>
          <a:p>
            <a:pPr algn="ctr" rtl="1"/>
            <a:r>
              <a:rPr lang="fa-IR" sz="3600" b="1" dirty="0">
                <a:latin typeface="IRANSans" panose="020B0506030804020204" pitchFamily="34" charset="-78"/>
                <a:cs typeface="IRANSans" panose="020B0506030804020204" pitchFamily="34" charset="-78"/>
              </a:rPr>
              <a:t>رابطه رفتار کاربری با سبک زندگی کاربر</a:t>
            </a:r>
            <a:endParaRPr lang="en-US" sz="3600" b="1" dirty="0">
              <a:latin typeface="IRANSans" panose="020B0506030804020204" pitchFamily="34" charset="-78"/>
              <a:cs typeface="IRANSans" panose="020B0506030804020204" pitchFamily="34" charset="-78"/>
            </a:endParaRPr>
          </a:p>
        </p:txBody>
      </p:sp>
      <p:sp>
        <p:nvSpPr>
          <p:cNvPr id="7" name="Content Placeholder 2">
            <a:extLst>
              <a:ext uri="{FF2B5EF4-FFF2-40B4-BE49-F238E27FC236}">
                <a16:creationId xmlns:a16="http://schemas.microsoft.com/office/drawing/2014/main" id="{66C90C4B-DF7F-4DEE-9A57-8E5AF9DBE61C}"/>
              </a:ext>
            </a:extLst>
          </p:cNvPr>
          <p:cNvSpPr txBox="1">
            <a:spLocks/>
          </p:cNvSpPr>
          <p:nvPr/>
        </p:nvSpPr>
        <p:spPr>
          <a:xfrm>
            <a:off x="5886995" y="1083270"/>
            <a:ext cx="5910217" cy="5168348"/>
          </a:xfrm>
          <a:prstGeom prst="rect">
            <a:avLst/>
          </a:prstGeom>
          <a:solidFill>
            <a:schemeClr val="accent4"/>
          </a:solidFill>
          <a:ln>
            <a:noFill/>
          </a:ln>
          <a:effectLst/>
          <a:scene3d>
            <a:camera prst="orthographicFront">
              <a:rot lat="0" lon="0" rev="0"/>
            </a:camera>
            <a:lightRig rig="glow" dir="t">
              <a:rot lat="0" lon="0" rev="14100000"/>
            </a:lightRig>
          </a:scene3d>
          <a:sp3d prstMaterial="softEdge">
            <a:bevelT w="127000" prst="artDeco"/>
          </a:sp3d>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rtl="1">
              <a:lnSpc>
                <a:spcPct val="150000"/>
              </a:lnSpc>
            </a:pPr>
            <a:r>
              <a:rPr lang="fa-IR" sz="2000" dirty="0">
                <a:latin typeface="IRANSans" panose="020B0506030804020204" pitchFamily="34" charset="-78"/>
                <a:cs typeface="IRANSans" panose="020B0506030804020204" pitchFamily="34" charset="-78"/>
              </a:rPr>
              <a:t>بین </a:t>
            </a:r>
            <a:r>
              <a:rPr lang="fa-IR" sz="2000" dirty="0" err="1">
                <a:latin typeface="IRANSans" panose="020B0506030804020204" pitchFamily="34" charset="-78"/>
                <a:cs typeface="IRANSans" panose="020B0506030804020204" pitchFamily="34" charset="-78"/>
              </a:rPr>
              <a:t>مولفه</a:t>
            </a:r>
            <a:r>
              <a:rPr lang="fa-IR" sz="2000" dirty="0">
                <a:latin typeface="IRANSans" panose="020B0506030804020204" pitchFamily="34" charset="-78"/>
                <a:cs typeface="IRANSans" panose="020B0506030804020204" pitchFamily="34" charset="-78"/>
              </a:rPr>
              <a:t> های سبک زندگی همچون تغییر سلیقه در نوع پوشش، تغییر در شیوه تغذیه، تغییر در </a:t>
            </a:r>
            <a:r>
              <a:rPr lang="fa-IR" sz="2000" dirty="0" err="1">
                <a:latin typeface="IRANSans" panose="020B0506030804020204" pitchFamily="34" charset="-78"/>
                <a:cs typeface="IRANSans" panose="020B0506030804020204" pitchFamily="34" charset="-78"/>
              </a:rPr>
              <a:t>خودآرایی</a:t>
            </a:r>
            <a:r>
              <a:rPr lang="fa-IR" sz="2000" dirty="0">
                <a:latin typeface="IRANSans" panose="020B0506030804020204" pitchFamily="34" charset="-78"/>
                <a:cs typeface="IRANSans" panose="020B0506030804020204" pitchFamily="34" charset="-78"/>
              </a:rPr>
              <a:t>، تغییر در انتخاب دکوراسیون و اثاثیه منزل، تغییر در سبک خرید، تغییر در شیوه های گذران اوقات فراغت و تفریح و تغییر در تعاملات و ارتباطات رو در روی کاربران با میزان استفاده از شبکه های اجتماعی تلفن همراه رابطه وجود دارد به طوری که با افزایش ساعات استفاده از این شبکه ها تغییر در هر یک از </a:t>
            </a:r>
            <a:r>
              <a:rPr lang="fa-IR" sz="2000" dirty="0" err="1">
                <a:latin typeface="IRANSans" panose="020B0506030804020204" pitchFamily="34" charset="-78"/>
                <a:cs typeface="IRANSans" panose="020B0506030804020204" pitchFamily="34" charset="-78"/>
              </a:rPr>
              <a:t>مولفه</a:t>
            </a:r>
            <a:r>
              <a:rPr lang="fa-IR" sz="2000" dirty="0">
                <a:latin typeface="IRANSans" panose="020B0506030804020204" pitchFamily="34" charset="-78"/>
                <a:cs typeface="IRANSans" panose="020B0506030804020204" pitchFamily="34" charset="-78"/>
              </a:rPr>
              <a:t> های سبک زندگی نیز بیشتر می شود .</a:t>
            </a:r>
            <a:endParaRPr lang="en-US" sz="2000" dirty="0">
              <a:latin typeface="IRANSans" panose="020B0506030804020204" pitchFamily="34" charset="-78"/>
              <a:cs typeface="IRANSans" panose="020B0506030804020204" pitchFamily="34" charset="-78"/>
            </a:endParaRPr>
          </a:p>
        </p:txBody>
      </p:sp>
      <p:sp>
        <p:nvSpPr>
          <p:cNvPr id="9" name="Rectangle 8">
            <a:extLst>
              <a:ext uri="{FF2B5EF4-FFF2-40B4-BE49-F238E27FC236}">
                <a16:creationId xmlns:a16="http://schemas.microsoft.com/office/drawing/2014/main" id="{BE689160-9333-4852-A5DE-570EFC7D1E7E}"/>
              </a:ext>
            </a:extLst>
          </p:cNvPr>
          <p:cNvSpPr/>
          <p:nvPr/>
        </p:nvSpPr>
        <p:spPr>
          <a:xfrm>
            <a:off x="1988552" y="1970136"/>
            <a:ext cx="1931939" cy="400110"/>
          </a:xfrm>
          <a:prstGeom prst="rect">
            <a:avLst/>
          </a:prstGeom>
          <a:solidFill>
            <a:schemeClr val="accent6">
              <a:lumMod val="60000"/>
              <a:lumOff val="40000"/>
            </a:schemeClr>
          </a:solidFill>
        </p:spPr>
        <p:txBody>
          <a:bodyPr wrap="none">
            <a:spAutoFit/>
          </a:bodyPr>
          <a:lstStyle/>
          <a:p>
            <a:pPr algn="ctr" rtl="1"/>
            <a:r>
              <a:rPr lang="fa-IR" sz="2000" dirty="0">
                <a:solidFill>
                  <a:srgbClr val="FFFF43"/>
                </a:solidFill>
                <a:latin typeface="IRANSans" panose="020B0506030804020204" pitchFamily="34" charset="-78"/>
                <a:cs typeface="IRANSans" panose="020B0506030804020204" pitchFamily="34" charset="-78"/>
              </a:rPr>
              <a:t>تغییر نوع پوشش</a:t>
            </a:r>
            <a:endParaRPr lang="en-US" sz="2000" dirty="0">
              <a:solidFill>
                <a:srgbClr val="FFFF43"/>
              </a:solidFill>
              <a:latin typeface="IRANSans" panose="020B0506030804020204" pitchFamily="34" charset="-78"/>
              <a:cs typeface="IRANSans" panose="020B0506030804020204" pitchFamily="34" charset="-78"/>
            </a:endParaRPr>
          </a:p>
        </p:txBody>
      </p:sp>
      <p:sp>
        <p:nvSpPr>
          <p:cNvPr id="10" name="Rectangle 9">
            <a:extLst>
              <a:ext uri="{FF2B5EF4-FFF2-40B4-BE49-F238E27FC236}">
                <a16:creationId xmlns:a16="http://schemas.microsoft.com/office/drawing/2014/main" id="{449C8992-BD00-413D-8443-919EE6B6D4A7}"/>
              </a:ext>
            </a:extLst>
          </p:cNvPr>
          <p:cNvSpPr/>
          <p:nvPr/>
        </p:nvSpPr>
        <p:spPr>
          <a:xfrm>
            <a:off x="1760835" y="2635948"/>
            <a:ext cx="2436195" cy="400110"/>
          </a:xfrm>
          <a:prstGeom prst="rect">
            <a:avLst/>
          </a:prstGeom>
          <a:solidFill>
            <a:schemeClr val="accent6">
              <a:lumMod val="60000"/>
              <a:lumOff val="40000"/>
            </a:schemeClr>
          </a:solidFill>
        </p:spPr>
        <p:txBody>
          <a:bodyPr wrap="square">
            <a:spAutoFit/>
          </a:bodyPr>
          <a:lstStyle/>
          <a:p>
            <a:pPr algn="ctr" rtl="1"/>
            <a:r>
              <a:rPr lang="fa-IR" sz="2000" dirty="0">
                <a:solidFill>
                  <a:srgbClr val="FFFF43"/>
                </a:solidFill>
                <a:latin typeface="IRANSans" panose="020B0506030804020204" pitchFamily="34" charset="-78"/>
                <a:cs typeface="IRANSans" panose="020B0506030804020204" pitchFamily="34" charset="-78"/>
              </a:rPr>
              <a:t>تغییر در شیوه تغذیه</a:t>
            </a:r>
            <a:endParaRPr lang="en-US" sz="2000" dirty="0">
              <a:solidFill>
                <a:srgbClr val="FFFF43"/>
              </a:solidFill>
              <a:latin typeface="IRANSans" panose="020B0506030804020204" pitchFamily="34" charset="-78"/>
              <a:cs typeface="IRANSans" panose="020B0506030804020204" pitchFamily="34" charset="-78"/>
            </a:endParaRPr>
          </a:p>
        </p:txBody>
      </p:sp>
      <p:sp>
        <p:nvSpPr>
          <p:cNvPr id="11" name="Rectangle 10">
            <a:extLst>
              <a:ext uri="{FF2B5EF4-FFF2-40B4-BE49-F238E27FC236}">
                <a16:creationId xmlns:a16="http://schemas.microsoft.com/office/drawing/2014/main" id="{46EB9D00-D6B1-4119-B042-7BC082BF7CAA}"/>
              </a:ext>
            </a:extLst>
          </p:cNvPr>
          <p:cNvSpPr/>
          <p:nvPr/>
        </p:nvSpPr>
        <p:spPr>
          <a:xfrm>
            <a:off x="1580873" y="3336364"/>
            <a:ext cx="2747298" cy="461665"/>
          </a:xfrm>
          <a:prstGeom prst="rect">
            <a:avLst/>
          </a:prstGeom>
          <a:solidFill>
            <a:schemeClr val="accent6">
              <a:lumMod val="60000"/>
              <a:lumOff val="40000"/>
            </a:schemeClr>
          </a:solidFill>
        </p:spPr>
        <p:txBody>
          <a:bodyPr wrap="square">
            <a:spAutoFit/>
          </a:bodyPr>
          <a:lstStyle/>
          <a:p>
            <a:pPr algn="ctr" rtl="1"/>
            <a:r>
              <a:rPr lang="fa-IR" sz="2400" dirty="0">
                <a:solidFill>
                  <a:srgbClr val="FFFF43"/>
                </a:solidFill>
                <a:latin typeface="IRANSans" panose="020B0506030804020204" pitchFamily="34" charset="-78"/>
                <a:cs typeface="IRANSans" panose="020B0506030804020204" pitchFamily="34" charset="-78"/>
              </a:rPr>
              <a:t>تغییر در خودآرایی</a:t>
            </a:r>
            <a:endParaRPr lang="en-US" sz="2400" dirty="0">
              <a:solidFill>
                <a:srgbClr val="FFFF43"/>
              </a:solidFill>
              <a:latin typeface="IRANSans" panose="020B0506030804020204" pitchFamily="34" charset="-78"/>
              <a:cs typeface="IRANSans" panose="020B0506030804020204" pitchFamily="34" charset="-78"/>
            </a:endParaRPr>
          </a:p>
        </p:txBody>
      </p:sp>
      <p:sp>
        <p:nvSpPr>
          <p:cNvPr id="12" name="Rectangle 11">
            <a:extLst>
              <a:ext uri="{FF2B5EF4-FFF2-40B4-BE49-F238E27FC236}">
                <a16:creationId xmlns:a16="http://schemas.microsoft.com/office/drawing/2014/main" id="{BAEF0EB3-31C5-4178-877F-F19765C3CD43}"/>
              </a:ext>
            </a:extLst>
          </p:cNvPr>
          <p:cNvSpPr/>
          <p:nvPr/>
        </p:nvSpPr>
        <p:spPr>
          <a:xfrm>
            <a:off x="462403" y="4680167"/>
            <a:ext cx="4984239" cy="461665"/>
          </a:xfrm>
          <a:prstGeom prst="rect">
            <a:avLst/>
          </a:prstGeom>
          <a:solidFill>
            <a:schemeClr val="accent6">
              <a:lumMod val="75000"/>
            </a:schemeClr>
          </a:solidFill>
        </p:spPr>
        <p:txBody>
          <a:bodyPr wrap="square">
            <a:spAutoFit/>
          </a:bodyPr>
          <a:lstStyle/>
          <a:p>
            <a:pPr algn="ctr" rtl="1"/>
            <a:r>
              <a:rPr lang="fa-IR" sz="2400" dirty="0">
                <a:solidFill>
                  <a:srgbClr val="FFFF43"/>
                </a:solidFill>
                <a:latin typeface="IRANSans" panose="020B0506030804020204" pitchFamily="34" charset="-78"/>
                <a:cs typeface="IRANSans" panose="020B0506030804020204" pitchFamily="34" charset="-78"/>
              </a:rPr>
              <a:t>تغییر در انتخاب دکوراسیون و اثاثیه </a:t>
            </a:r>
            <a:endParaRPr lang="en-US" sz="2400" dirty="0">
              <a:solidFill>
                <a:srgbClr val="FFFF43"/>
              </a:solidFill>
              <a:latin typeface="IRANSans" panose="020B0506030804020204" pitchFamily="34" charset="-78"/>
              <a:cs typeface="IRANSans" panose="020B0506030804020204" pitchFamily="34" charset="-78"/>
            </a:endParaRPr>
          </a:p>
        </p:txBody>
      </p:sp>
      <p:sp>
        <p:nvSpPr>
          <p:cNvPr id="13" name="Rectangle 12">
            <a:extLst>
              <a:ext uri="{FF2B5EF4-FFF2-40B4-BE49-F238E27FC236}">
                <a16:creationId xmlns:a16="http://schemas.microsoft.com/office/drawing/2014/main" id="{6FF043AC-E6DE-4DB8-92E3-56C94993BB36}"/>
              </a:ext>
            </a:extLst>
          </p:cNvPr>
          <p:cNvSpPr/>
          <p:nvPr/>
        </p:nvSpPr>
        <p:spPr>
          <a:xfrm>
            <a:off x="1192662" y="4018000"/>
            <a:ext cx="3523720" cy="461665"/>
          </a:xfrm>
          <a:prstGeom prst="rect">
            <a:avLst/>
          </a:prstGeom>
          <a:solidFill>
            <a:schemeClr val="accent6"/>
          </a:solidFill>
        </p:spPr>
        <p:txBody>
          <a:bodyPr wrap="square">
            <a:spAutoFit/>
          </a:bodyPr>
          <a:lstStyle/>
          <a:p>
            <a:pPr algn="ctr" rtl="1"/>
            <a:r>
              <a:rPr lang="fa-IR" sz="2400" dirty="0">
                <a:solidFill>
                  <a:srgbClr val="FFFF43"/>
                </a:solidFill>
                <a:latin typeface="IRANSans" panose="020B0506030804020204" pitchFamily="34" charset="-78"/>
                <a:cs typeface="IRANSans" panose="020B0506030804020204" pitchFamily="34" charset="-78"/>
              </a:rPr>
              <a:t>تغییر در سبک خرید</a:t>
            </a:r>
            <a:endParaRPr lang="en-US" sz="2400" dirty="0">
              <a:solidFill>
                <a:srgbClr val="FFFF43"/>
              </a:solidFill>
              <a:latin typeface="IRANSans" panose="020B0506030804020204" pitchFamily="34" charset="-78"/>
              <a:cs typeface="IRANSans" panose="020B0506030804020204" pitchFamily="34" charset="-78"/>
            </a:endParaRPr>
          </a:p>
        </p:txBody>
      </p:sp>
      <p:sp>
        <p:nvSpPr>
          <p:cNvPr id="14" name="Rectangle 13">
            <a:extLst>
              <a:ext uri="{FF2B5EF4-FFF2-40B4-BE49-F238E27FC236}">
                <a16:creationId xmlns:a16="http://schemas.microsoft.com/office/drawing/2014/main" id="{F009F8F0-FB7B-45BE-9CD6-5CD6ADF02CB3}"/>
              </a:ext>
            </a:extLst>
          </p:cNvPr>
          <p:cNvSpPr/>
          <p:nvPr/>
        </p:nvSpPr>
        <p:spPr>
          <a:xfrm>
            <a:off x="145774" y="5361801"/>
            <a:ext cx="5534593" cy="461665"/>
          </a:xfrm>
          <a:prstGeom prst="rect">
            <a:avLst/>
          </a:prstGeom>
          <a:solidFill>
            <a:schemeClr val="accent6">
              <a:lumMod val="50000"/>
            </a:schemeClr>
          </a:solidFill>
        </p:spPr>
        <p:txBody>
          <a:bodyPr wrap="square">
            <a:spAutoFit/>
          </a:bodyPr>
          <a:lstStyle/>
          <a:p>
            <a:pPr algn="ctr" rtl="1"/>
            <a:r>
              <a:rPr lang="fa-IR" sz="2400" dirty="0">
                <a:solidFill>
                  <a:srgbClr val="FFFF43"/>
                </a:solidFill>
                <a:latin typeface="IRANSans" panose="020B0506030804020204" pitchFamily="34" charset="-78"/>
                <a:cs typeface="IRANSans" panose="020B0506030804020204" pitchFamily="34" charset="-78"/>
              </a:rPr>
              <a:t>تغییر در شیوه های گذران اوقات فراغت</a:t>
            </a:r>
            <a:endParaRPr lang="en-US" sz="2400" dirty="0">
              <a:solidFill>
                <a:srgbClr val="FFFF43"/>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369329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3000">
              <a:schemeClr val="accent4">
                <a:lumMod val="60000"/>
                <a:lumOff val="40000"/>
              </a:schemeClr>
            </a:gs>
            <a:gs pos="100000">
              <a:schemeClr val="tx1">
                <a:lumMod val="9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FB4895-66FD-476E-86D2-F1D8F48226C4}"/>
              </a:ext>
            </a:extLst>
          </p:cNvPr>
          <p:cNvSpPr>
            <a:spLocks noGrp="1"/>
          </p:cNvSpPr>
          <p:nvPr>
            <p:ph type="title"/>
          </p:nvPr>
        </p:nvSpPr>
        <p:spPr>
          <a:xfrm>
            <a:off x="808368" y="399270"/>
            <a:ext cx="10515600" cy="455509"/>
          </a:xfrm>
        </p:spPr>
        <p:txBody>
          <a:bodyPr vert="horz" wrap="square" lIns="0" tIns="0" rIns="0" bIns="0" rtlCol="0" anchor="t">
            <a:spAutoFit/>
          </a:bodyPr>
          <a:lstStyle/>
          <a:p>
            <a:pPr algn="ctr" rtl="1"/>
            <a:r>
              <a:rPr lang="fa-IR" sz="3200" b="1" dirty="0">
                <a:ln>
                  <a:solidFill>
                    <a:srgbClr val="00B0F0"/>
                  </a:solidFill>
                </a:ln>
                <a:effectLst>
                  <a:outerShdw blurRad="38100" dist="38100" dir="2700000" algn="tl">
                    <a:srgbClr val="000000">
                      <a:alpha val="43137"/>
                    </a:srgbClr>
                  </a:outerShdw>
                </a:effectLst>
                <a:latin typeface="IRANSans" panose="020B0506030804020204" pitchFamily="34" charset="-78"/>
                <a:cs typeface="IRANSans" panose="020B0506030804020204" pitchFamily="34" charset="-78"/>
              </a:rPr>
              <a:t>سبک زندگی فضای مجازی</a:t>
            </a:r>
          </a:p>
        </p:txBody>
      </p:sp>
      <p:sp>
        <p:nvSpPr>
          <p:cNvPr id="7" name="Rectangle 6">
            <a:extLst>
              <a:ext uri="{FF2B5EF4-FFF2-40B4-BE49-F238E27FC236}">
                <a16:creationId xmlns:a16="http://schemas.microsoft.com/office/drawing/2014/main" id="{9C80ADD5-4339-43B3-83EF-C37AE1954F26}"/>
              </a:ext>
            </a:extLst>
          </p:cNvPr>
          <p:cNvSpPr/>
          <p:nvPr/>
        </p:nvSpPr>
        <p:spPr>
          <a:xfrm>
            <a:off x="5507099" y="5775790"/>
            <a:ext cx="1300356" cy="461665"/>
          </a:xfrm>
          <a:prstGeom prst="rect">
            <a:avLst/>
          </a:prstGeom>
          <a:ln>
            <a:solidFill>
              <a:schemeClr val="tx1"/>
            </a:solidFill>
          </a:ln>
        </p:spPr>
        <p:txBody>
          <a:bodyPr wrap="none">
            <a:spAutoFit/>
          </a:bodyPr>
          <a:lstStyle/>
          <a:p>
            <a:pPr algn="ctr" rtl="1"/>
            <a:r>
              <a:rPr lang="fa-IR" sz="2400" dirty="0">
                <a:solidFill>
                  <a:srgbClr val="FF0000"/>
                </a:solidFill>
                <a:latin typeface="IRANSans" panose="020B0506030804020204" pitchFamily="34" charset="-78"/>
                <a:cs typeface="IRANSans" panose="020B0506030804020204" pitchFamily="34" charset="-78"/>
              </a:rPr>
              <a:t> نا امیدی</a:t>
            </a:r>
            <a:endParaRPr lang="en-US" sz="2400" dirty="0">
              <a:solidFill>
                <a:srgbClr val="FF0000"/>
              </a:solidFill>
              <a:latin typeface="IRANSans" panose="020B0506030804020204" pitchFamily="34" charset="-78"/>
              <a:cs typeface="IRANSans" panose="020B0506030804020204" pitchFamily="34" charset="-78"/>
            </a:endParaRPr>
          </a:p>
        </p:txBody>
      </p:sp>
      <p:sp>
        <p:nvSpPr>
          <p:cNvPr id="8" name="Rectangle 7">
            <a:extLst>
              <a:ext uri="{FF2B5EF4-FFF2-40B4-BE49-F238E27FC236}">
                <a16:creationId xmlns:a16="http://schemas.microsoft.com/office/drawing/2014/main" id="{394C273A-BAC5-4CDD-98A7-316DA6BFD11A}"/>
              </a:ext>
            </a:extLst>
          </p:cNvPr>
          <p:cNvSpPr/>
          <p:nvPr/>
        </p:nvSpPr>
        <p:spPr>
          <a:xfrm>
            <a:off x="8201191" y="3397022"/>
            <a:ext cx="2483372" cy="461665"/>
          </a:xfrm>
          <a:prstGeom prst="rect">
            <a:avLst/>
          </a:prstGeom>
          <a:ln>
            <a:solidFill>
              <a:schemeClr val="tx1"/>
            </a:solidFill>
          </a:ln>
        </p:spPr>
        <p:txBody>
          <a:bodyPr wrap="none">
            <a:spAutoFit/>
          </a:bodyPr>
          <a:lstStyle/>
          <a:p>
            <a:pPr algn="ctr" rtl="1"/>
            <a:r>
              <a:rPr lang="fa-IR" sz="2400" dirty="0">
                <a:solidFill>
                  <a:srgbClr val="FF0000"/>
                </a:solidFill>
                <a:latin typeface="IRANSans" panose="020B0506030804020204" pitchFamily="34" charset="-78"/>
                <a:cs typeface="IRANSans" panose="020B0506030804020204" pitchFamily="34" charset="-78"/>
              </a:rPr>
              <a:t>عدم رضایت از خود</a:t>
            </a:r>
            <a:endParaRPr lang="en-US" sz="2400" dirty="0">
              <a:solidFill>
                <a:srgbClr val="FF0000"/>
              </a:solidFill>
              <a:latin typeface="IRANSans" panose="020B0506030804020204" pitchFamily="34" charset="-78"/>
              <a:cs typeface="IRANSans" panose="020B0506030804020204" pitchFamily="34" charset="-78"/>
            </a:endParaRPr>
          </a:p>
        </p:txBody>
      </p:sp>
      <p:sp>
        <p:nvSpPr>
          <p:cNvPr id="9" name="Rectangle 8">
            <a:extLst>
              <a:ext uri="{FF2B5EF4-FFF2-40B4-BE49-F238E27FC236}">
                <a16:creationId xmlns:a16="http://schemas.microsoft.com/office/drawing/2014/main" id="{02D34303-6947-45B7-898B-BF014B2DC61D}"/>
              </a:ext>
            </a:extLst>
          </p:cNvPr>
          <p:cNvSpPr/>
          <p:nvPr/>
        </p:nvSpPr>
        <p:spPr>
          <a:xfrm>
            <a:off x="4806224" y="4149018"/>
            <a:ext cx="2579552" cy="461665"/>
          </a:xfrm>
          <a:prstGeom prst="rect">
            <a:avLst/>
          </a:prstGeom>
          <a:ln>
            <a:solidFill>
              <a:schemeClr val="tx1"/>
            </a:solidFill>
          </a:ln>
        </p:spPr>
        <p:txBody>
          <a:bodyPr wrap="none">
            <a:spAutoFit/>
          </a:bodyPr>
          <a:lstStyle/>
          <a:p>
            <a:pPr algn="ctr" rtl="1"/>
            <a:r>
              <a:rPr lang="fa-IR" sz="2400" dirty="0">
                <a:solidFill>
                  <a:srgbClr val="FF0000"/>
                </a:solidFill>
                <a:latin typeface="IRANSans" panose="020B0506030804020204" pitchFamily="34" charset="-78"/>
                <a:cs typeface="IRANSans" panose="020B0506030804020204" pitchFamily="34" charset="-78"/>
              </a:rPr>
              <a:t>سرخوردگی در روابط</a:t>
            </a:r>
            <a:endParaRPr lang="en-US" sz="2400" dirty="0">
              <a:solidFill>
                <a:srgbClr val="FF0000"/>
              </a:solidFill>
              <a:latin typeface="IRANSans" panose="020B0506030804020204" pitchFamily="34" charset="-78"/>
              <a:cs typeface="IRANSans" panose="020B0506030804020204" pitchFamily="34" charset="-78"/>
            </a:endParaRPr>
          </a:p>
        </p:txBody>
      </p:sp>
      <p:sp>
        <p:nvSpPr>
          <p:cNvPr id="10" name="Rectangle 9">
            <a:extLst>
              <a:ext uri="{FF2B5EF4-FFF2-40B4-BE49-F238E27FC236}">
                <a16:creationId xmlns:a16="http://schemas.microsoft.com/office/drawing/2014/main" id="{CB57A150-0C96-4530-B439-F691241B4EBC}"/>
              </a:ext>
            </a:extLst>
          </p:cNvPr>
          <p:cNvSpPr/>
          <p:nvPr/>
        </p:nvSpPr>
        <p:spPr>
          <a:xfrm>
            <a:off x="1250957" y="3300981"/>
            <a:ext cx="2739853" cy="461665"/>
          </a:xfrm>
          <a:prstGeom prst="rect">
            <a:avLst/>
          </a:prstGeom>
          <a:ln>
            <a:solidFill>
              <a:schemeClr val="tx1"/>
            </a:solidFill>
          </a:ln>
        </p:spPr>
        <p:txBody>
          <a:bodyPr wrap="none">
            <a:spAutoFit/>
          </a:bodyPr>
          <a:lstStyle/>
          <a:p>
            <a:pPr algn="ctr" rtl="1"/>
            <a:r>
              <a:rPr lang="fa-IR" sz="2400" dirty="0">
                <a:solidFill>
                  <a:srgbClr val="FF0000"/>
                </a:solidFill>
                <a:latin typeface="IRANSans" panose="020B0506030804020204" pitchFamily="34" charset="-78"/>
                <a:cs typeface="IRANSans" panose="020B0506030804020204" pitchFamily="34" charset="-78"/>
              </a:rPr>
              <a:t>شکست های عاطفی </a:t>
            </a:r>
            <a:endParaRPr lang="en-US" sz="2400" dirty="0">
              <a:solidFill>
                <a:srgbClr val="FF0000"/>
              </a:solidFill>
              <a:latin typeface="IRANSans" panose="020B0506030804020204" pitchFamily="34" charset="-78"/>
              <a:cs typeface="IRANSans" panose="020B0506030804020204" pitchFamily="34" charset="-78"/>
            </a:endParaRPr>
          </a:p>
        </p:txBody>
      </p:sp>
      <p:sp>
        <p:nvSpPr>
          <p:cNvPr id="11" name="Rectangle 10">
            <a:extLst>
              <a:ext uri="{FF2B5EF4-FFF2-40B4-BE49-F238E27FC236}">
                <a16:creationId xmlns:a16="http://schemas.microsoft.com/office/drawing/2014/main" id="{B7DDDF9D-3208-4C23-8ACA-A1A01D433C2D}"/>
              </a:ext>
            </a:extLst>
          </p:cNvPr>
          <p:cNvSpPr/>
          <p:nvPr/>
        </p:nvSpPr>
        <p:spPr>
          <a:xfrm>
            <a:off x="1993147" y="5214114"/>
            <a:ext cx="1255472" cy="461665"/>
          </a:xfrm>
          <a:prstGeom prst="rect">
            <a:avLst/>
          </a:prstGeom>
          <a:ln>
            <a:solidFill>
              <a:schemeClr val="tx1"/>
            </a:solidFill>
          </a:ln>
        </p:spPr>
        <p:txBody>
          <a:bodyPr wrap="none">
            <a:spAutoFit/>
          </a:bodyPr>
          <a:lstStyle/>
          <a:p>
            <a:pPr algn="ctr" rtl="1"/>
            <a:r>
              <a:rPr lang="fa-IR" sz="2400" dirty="0">
                <a:solidFill>
                  <a:srgbClr val="FF0000"/>
                </a:solidFill>
                <a:latin typeface="IRANSans" panose="020B0506030804020204" pitchFamily="34" charset="-78"/>
                <a:cs typeface="IRANSans" panose="020B0506030804020204" pitchFamily="34" charset="-78"/>
              </a:rPr>
              <a:t>افسردگی</a:t>
            </a:r>
            <a:endParaRPr lang="en-US" sz="2400" dirty="0">
              <a:solidFill>
                <a:srgbClr val="FF0000"/>
              </a:solidFill>
              <a:latin typeface="IRANSans" panose="020B0506030804020204" pitchFamily="34" charset="-78"/>
              <a:cs typeface="IRANSans" panose="020B0506030804020204" pitchFamily="34" charset="-78"/>
            </a:endParaRPr>
          </a:p>
        </p:txBody>
      </p:sp>
      <p:sp>
        <p:nvSpPr>
          <p:cNvPr id="12" name="Rectangle 11">
            <a:extLst>
              <a:ext uri="{FF2B5EF4-FFF2-40B4-BE49-F238E27FC236}">
                <a16:creationId xmlns:a16="http://schemas.microsoft.com/office/drawing/2014/main" id="{2B8B167A-17D0-48CD-B0D4-006897DC773F}"/>
              </a:ext>
            </a:extLst>
          </p:cNvPr>
          <p:cNvSpPr/>
          <p:nvPr/>
        </p:nvSpPr>
        <p:spPr>
          <a:xfrm>
            <a:off x="9442877" y="5217735"/>
            <a:ext cx="877163" cy="461665"/>
          </a:xfrm>
          <a:prstGeom prst="rect">
            <a:avLst/>
          </a:prstGeom>
          <a:ln>
            <a:solidFill>
              <a:schemeClr val="tx1"/>
            </a:solidFill>
          </a:ln>
        </p:spPr>
        <p:txBody>
          <a:bodyPr wrap="none">
            <a:spAutoFit/>
          </a:bodyPr>
          <a:lstStyle/>
          <a:p>
            <a:pPr algn="ctr" rtl="1"/>
            <a:r>
              <a:rPr lang="fa-IR" sz="2400" dirty="0">
                <a:solidFill>
                  <a:srgbClr val="FF0000"/>
                </a:solidFill>
                <a:latin typeface="IRANSans" panose="020B0506030804020204" pitchFamily="34" charset="-78"/>
                <a:cs typeface="IRANSans" panose="020B0506030804020204" pitchFamily="34" charset="-78"/>
              </a:rPr>
              <a:t>تحقیر</a:t>
            </a:r>
            <a:endParaRPr lang="en-US" sz="2400" dirty="0">
              <a:solidFill>
                <a:srgbClr val="FF0000"/>
              </a:solidFill>
              <a:latin typeface="IRANSans" panose="020B0506030804020204" pitchFamily="34" charset="-78"/>
              <a:cs typeface="IRANSans" panose="020B0506030804020204" pitchFamily="34" charset="-78"/>
            </a:endParaRPr>
          </a:p>
        </p:txBody>
      </p:sp>
      <p:sp>
        <p:nvSpPr>
          <p:cNvPr id="13" name="Rectangle 12">
            <a:extLst>
              <a:ext uri="{FF2B5EF4-FFF2-40B4-BE49-F238E27FC236}">
                <a16:creationId xmlns:a16="http://schemas.microsoft.com/office/drawing/2014/main" id="{A2A86247-6E82-4CCB-882F-D56D2A2AE3CE}"/>
              </a:ext>
            </a:extLst>
          </p:cNvPr>
          <p:cNvSpPr/>
          <p:nvPr/>
        </p:nvSpPr>
        <p:spPr>
          <a:xfrm>
            <a:off x="808368" y="1552749"/>
            <a:ext cx="10697818" cy="1200329"/>
          </a:xfrm>
          <a:prstGeom prst="rect">
            <a:avLst/>
          </a:prstGeom>
          <a:ln>
            <a:solidFill>
              <a:schemeClr val="tx1"/>
            </a:solidFill>
          </a:ln>
        </p:spPr>
        <p:txBody>
          <a:bodyPr wrap="square">
            <a:spAutoFit/>
          </a:bodyPr>
          <a:lstStyle/>
          <a:p>
            <a:pPr algn="ctr" rtl="1"/>
            <a:r>
              <a:rPr lang="fa-IR" sz="2400" dirty="0">
                <a:latin typeface="IRANSans" panose="020B0506030804020204" pitchFamily="34" charset="-78"/>
                <a:cs typeface="IRANSans" panose="020B0506030804020204" pitchFamily="34" charset="-78"/>
              </a:rPr>
              <a:t>فضای مجازی توانسته نوع خاصی از زندگی را به کاربر تحمیل کند. این سبک زندگی ویژگی هایی دارد که در جای خود باید مورد بررسی قرار گیرد ولی آنچه می خواهیم به آن پردازیم آسیب ها و خطراتی است که کودکان و نوجوانان را در این فضا تهدید می کند.</a:t>
            </a:r>
            <a:endParaRPr lang="en-US" sz="2400" dirty="0">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1604008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153A3-8B03-405B-947B-5C4FA956EE23}"/>
              </a:ext>
            </a:extLst>
          </p:cNvPr>
          <p:cNvPicPr>
            <a:picLocks noChangeAspect="1"/>
          </p:cNvPicPr>
          <p:nvPr/>
        </p:nvPicPr>
        <p:blipFill>
          <a:blip r:embed="rId2"/>
          <a:stretch>
            <a:fillRect/>
          </a:stretch>
        </p:blipFill>
        <p:spPr>
          <a:xfrm>
            <a:off x="-6350" y="0"/>
            <a:ext cx="12192000" cy="6858000"/>
          </a:xfrm>
          <a:prstGeom prst="rect">
            <a:avLst/>
          </a:prstGeom>
        </p:spPr>
      </p:pic>
      <p:sp>
        <p:nvSpPr>
          <p:cNvPr id="2" name="Title 1"/>
          <p:cNvSpPr>
            <a:spLocks noGrp="1"/>
          </p:cNvSpPr>
          <p:nvPr>
            <p:ph type="title"/>
          </p:nvPr>
        </p:nvSpPr>
        <p:spPr>
          <a:xfrm>
            <a:off x="3507814" y="323267"/>
            <a:ext cx="8433174" cy="890166"/>
          </a:xfrm>
        </p:spPr>
        <p:txBody>
          <a:bodyPr>
            <a:normAutofit/>
          </a:bodyPr>
          <a:lstStyle/>
          <a:p>
            <a:pPr algn="ctr" rtl="1"/>
            <a:r>
              <a:rPr lang="fa-IR" sz="4000" dirty="0">
                <a:latin typeface="IRANSans" panose="020B0506030804020204" pitchFamily="34" charset="-78"/>
                <a:cs typeface="IRANSans" panose="020B0506030804020204" pitchFamily="34" charset="-78"/>
              </a:rPr>
              <a:t>الگوی مصرف رسانه در دانش آموزان</a:t>
            </a:r>
            <a:endPar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RANSans" panose="020B0506030804020204" pitchFamily="34" charset="-78"/>
              <a:cs typeface="IRANSans" panose="020B0506030804020204" pitchFamily="34" charset="-78"/>
            </a:endParaRPr>
          </a:p>
        </p:txBody>
      </p:sp>
      <p:sp>
        <p:nvSpPr>
          <p:cNvPr id="3" name="Text Placeholder 2"/>
          <p:cNvSpPr>
            <a:spLocks noGrp="1"/>
          </p:cNvSpPr>
          <p:nvPr>
            <p:ph type="body" idx="1"/>
          </p:nvPr>
        </p:nvSpPr>
        <p:spPr>
          <a:xfrm>
            <a:off x="1006662" y="5436628"/>
            <a:ext cx="4573868" cy="601102"/>
          </a:xfrm>
        </p:spPr>
        <p:txBody>
          <a:bodyPr/>
          <a:lstStyle/>
          <a:p>
            <a:pPr algn="ctr" rtl="1"/>
            <a:r>
              <a:rPr lang="fa-IR" b="1" dirty="0">
                <a:solidFill>
                  <a:srgbClr val="FF0000"/>
                </a:solidFill>
                <a:latin typeface="IRANSans" panose="020B0506030804020204" pitchFamily="34" charset="-78"/>
                <a:cs typeface="IRANSans" panose="020B0506030804020204" pitchFamily="34" charset="-78"/>
              </a:rPr>
              <a:t>بخش دوم</a:t>
            </a:r>
            <a:endParaRPr lang="en-US" b="1" dirty="0">
              <a:solidFill>
                <a:srgbClr val="FF0000"/>
              </a:solidFill>
              <a:latin typeface="IRANSans" panose="020B0506030804020204" pitchFamily="34" charset="-78"/>
              <a:cs typeface="IRANSans" panose="020B0506030804020204" pitchFamily="34" charset="-78"/>
            </a:endParaRPr>
          </a:p>
        </p:txBody>
      </p:sp>
    </p:spTree>
    <p:extLst>
      <p:ext uri="{BB962C8B-B14F-4D97-AF65-F5344CB8AC3E}">
        <p14:creationId xmlns:p14="http://schemas.microsoft.com/office/powerpoint/2010/main" val="3746525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cdn.isna.ir/d/2018/02/21/3/57643079.jpg">
            <a:extLst>
              <a:ext uri="{FF2B5EF4-FFF2-40B4-BE49-F238E27FC236}">
                <a16:creationId xmlns:a16="http://schemas.microsoft.com/office/drawing/2014/main" id="{1F440EDC-2226-4ED6-B1E4-BDF9C561D07E}"/>
              </a:ext>
            </a:extLst>
          </p:cNvPr>
          <p:cNvPicPr>
            <a:picLocks noChangeAspect="1" noChangeArrowheads="1"/>
          </p:cNvPicPr>
          <p:nvPr/>
        </p:nvPicPr>
        <p:blipFill>
          <a:blip r:embed="rId2">
            <a:clrChange>
              <a:clrFrom>
                <a:srgbClr val="FAFAFA"/>
              </a:clrFrom>
              <a:clrTo>
                <a:srgbClr val="FAFAFA">
                  <a:alpha val="0"/>
                </a:srgbClr>
              </a:clrTo>
            </a:clrChange>
            <a:grayscl/>
            <a:extLst>
              <a:ext uri="{28A0092B-C50C-407E-A947-70E740481C1C}">
                <a14:useLocalDpi xmlns:a14="http://schemas.microsoft.com/office/drawing/2010/main" val="0"/>
              </a:ext>
            </a:extLst>
          </a:blip>
          <a:srcRect/>
          <a:stretch>
            <a:fillRect/>
          </a:stretch>
        </p:blipFill>
        <p:spPr bwMode="auto">
          <a:xfrm>
            <a:off x="273814" y="289869"/>
            <a:ext cx="10066787" cy="62782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3FE4A0E-5CF6-402A-8F1B-EF2ECECF4330}"/>
              </a:ext>
            </a:extLst>
          </p:cNvPr>
          <p:cNvSpPr/>
          <p:nvPr/>
        </p:nvSpPr>
        <p:spPr>
          <a:xfrm>
            <a:off x="7512813" y="3263424"/>
            <a:ext cx="4405373" cy="523220"/>
          </a:xfrm>
          <a:prstGeom prst="rect">
            <a:avLst/>
          </a:prstGeom>
        </p:spPr>
        <p:txBody>
          <a:bodyPr wrap="none">
            <a:spAutoFit/>
          </a:bodyPr>
          <a:lstStyle/>
          <a:p>
            <a:pPr algn="r" rtl="1"/>
            <a:r>
              <a:rPr lang="fa-IR" sz="2800" dirty="0">
                <a:solidFill>
                  <a:prstClr val="black"/>
                </a:solidFill>
                <a:latin typeface="IRANSans" panose="020B0506030804020204" pitchFamily="34" charset="-78"/>
                <a:cs typeface="IRANSans" panose="020B0506030804020204" pitchFamily="34" charset="-78"/>
              </a:rPr>
              <a:t>تعداد کاربران ایرانی اینستاگرام</a:t>
            </a:r>
            <a:endParaRPr lang="en-US" sz="2800" dirty="0">
              <a:solidFill>
                <a:prstClr val="black"/>
              </a:solidFill>
              <a:latin typeface="IRANSans" panose="020B0506030804020204" pitchFamily="34" charset="-78"/>
              <a:cs typeface="IRANSans" panose="020B0506030804020204" pitchFamily="34" charset="-78"/>
            </a:endParaRPr>
          </a:p>
        </p:txBody>
      </p:sp>
      <p:sp>
        <p:nvSpPr>
          <p:cNvPr id="8" name="Rectangle 7">
            <a:extLst>
              <a:ext uri="{FF2B5EF4-FFF2-40B4-BE49-F238E27FC236}">
                <a16:creationId xmlns:a16="http://schemas.microsoft.com/office/drawing/2014/main" id="{7F73EA5A-D345-4BF1-9518-8E310EF7F8B2}"/>
              </a:ext>
            </a:extLst>
          </p:cNvPr>
          <p:cNvSpPr/>
          <p:nvPr/>
        </p:nvSpPr>
        <p:spPr>
          <a:xfrm>
            <a:off x="8906877" y="3946103"/>
            <a:ext cx="2802370" cy="369332"/>
          </a:xfrm>
          <a:prstGeom prst="rect">
            <a:avLst/>
          </a:prstGeom>
        </p:spPr>
        <p:txBody>
          <a:bodyPr wrap="none">
            <a:spAutoFit/>
          </a:bodyPr>
          <a:lstStyle/>
          <a:p>
            <a:r>
              <a:rPr lang="fa-IR" dirty="0">
                <a:solidFill>
                  <a:prstClr val="black"/>
                </a:solidFill>
                <a:latin typeface="IRANSans" panose="020B0506030804020204" pitchFamily="34" charset="-78"/>
                <a:cs typeface="IRANSans" panose="020B0506030804020204" pitchFamily="34" charset="-78"/>
              </a:rPr>
              <a:t>آمار ماهانه در ماه ژانویه ۲۰۱۸</a:t>
            </a:r>
            <a:endParaRPr lang="en-US" dirty="0">
              <a:solidFill>
                <a:prstClr val="black"/>
              </a:solidFill>
              <a:latin typeface="IRANSans" panose="020B0506030804020204" pitchFamily="34" charset="-78"/>
              <a:cs typeface="IRANSans" panose="020B0506030804020204" pitchFamily="34" charset="-78"/>
            </a:endParaRPr>
          </a:p>
        </p:txBody>
      </p:sp>
      <p:grpSp>
        <p:nvGrpSpPr>
          <p:cNvPr id="9" name="Group 8">
            <a:extLst>
              <a:ext uri="{FF2B5EF4-FFF2-40B4-BE49-F238E27FC236}">
                <a16:creationId xmlns:a16="http://schemas.microsoft.com/office/drawing/2014/main" id="{AC175DB2-C8D0-4EA7-97D2-3D97575F5AAD}"/>
              </a:ext>
            </a:extLst>
          </p:cNvPr>
          <p:cNvGrpSpPr/>
          <p:nvPr/>
        </p:nvGrpSpPr>
        <p:grpSpPr>
          <a:xfrm>
            <a:off x="4002976" y="3847449"/>
            <a:ext cx="3542735" cy="830997"/>
            <a:chOff x="306162" y="5987534"/>
            <a:chExt cx="1830570" cy="830997"/>
          </a:xfrm>
        </p:grpSpPr>
        <p:sp>
          <p:nvSpPr>
            <p:cNvPr id="10" name="Rectangle 9">
              <a:extLst>
                <a:ext uri="{FF2B5EF4-FFF2-40B4-BE49-F238E27FC236}">
                  <a16:creationId xmlns:a16="http://schemas.microsoft.com/office/drawing/2014/main" id="{8171687F-BB49-4751-8BEA-FC1A2A741E55}"/>
                </a:ext>
              </a:extLst>
            </p:cNvPr>
            <p:cNvSpPr/>
            <p:nvPr/>
          </p:nvSpPr>
          <p:spPr>
            <a:xfrm>
              <a:off x="729502" y="5987534"/>
              <a:ext cx="1407230" cy="830997"/>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just" rtl="1"/>
              <a:r>
                <a:rPr lang="fa-IR" sz="1600" dirty="0">
                  <a:solidFill>
                    <a:prstClr val="black"/>
                  </a:solidFill>
                  <a:latin typeface="IRANSans" panose="020B0506030804020204" pitchFamily="34" charset="-78"/>
                  <a:cs typeface="IRANSans" panose="020B0506030804020204" pitchFamily="34" charset="-78"/>
                </a:rPr>
                <a:t>ایران با بیش از 24 میلیون کاربر در اینستاگرام هفتمین کشور پرکاربر در اینستاگرام است.</a:t>
              </a:r>
              <a:endParaRPr lang="en-US" sz="1600" dirty="0">
                <a:solidFill>
                  <a:prstClr val="black"/>
                </a:solidFill>
                <a:latin typeface="IRANSans" panose="020B0506030804020204" pitchFamily="34" charset="-78"/>
                <a:cs typeface="IRANSans" panose="020B0506030804020204" pitchFamily="34" charset="-78"/>
              </a:endParaRPr>
            </a:p>
          </p:txBody>
        </p:sp>
        <p:cxnSp>
          <p:nvCxnSpPr>
            <p:cNvPr id="11" name="Straight Arrow Connector 10">
              <a:extLst>
                <a:ext uri="{FF2B5EF4-FFF2-40B4-BE49-F238E27FC236}">
                  <a16:creationId xmlns:a16="http://schemas.microsoft.com/office/drawing/2014/main" id="{4BFED315-1AA5-4A84-B805-74C8760F1750}"/>
                </a:ext>
              </a:extLst>
            </p:cNvPr>
            <p:cNvCxnSpPr/>
            <p:nvPr/>
          </p:nvCxnSpPr>
          <p:spPr>
            <a:xfrm flipH="1">
              <a:off x="306162" y="6172200"/>
              <a:ext cx="423340"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pic>
        <p:nvPicPr>
          <p:cNvPr id="12" name="Picture 4" descr="https://cdn2.iconfinder.com/data/icons/instagram-new/512/instagram-logo-color-512.png">
            <a:extLst>
              <a:ext uri="{FF2B5EF4-FFF2-40B4-BE49-F238E27FC236}">
                <a16:creationId xmlns:a16="http://schemas.microsoft.com/office/drawing/2014/main" id="{461483E6-19DF-4CE3-AC5D-2A05009BDD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5378" y="958996"/>
            <a:ext cx="1905367" cy="190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654554"/>
      </p:ext>
    </p:extLst>
  </p:cSld>
  <p:clrMapOvr>
    <a:masterClrMapping/>
  </p:clrMapOvr>
</p:sld>
</file>

<file path=ppt/theme/theme1.xml><?xml version="1.0" encoding="utf-8"?>
<a:theme xmlns:a="http://schemas.openxmlformats.org/drawingml/2006/main" name="Gray Segoe 4-3 template-template_April-17-2007">
  <a:themeElements>
    <a:clrScheme name="Gray Template Template">
      <a:dk1>
        <a:srgbClr val="000000"/>
      </a:dk1>
      <a:lt1>
        <a:srgbClr val="FFFFFF"/>
      </a:lt1>
      <a:dk2>
        <a:srgbClr val="5F5F5F"/>
      </a:dk2>
      <a:lt2>
        <a:srgbClr val="FFFF99"/>
      </a:lt2>
      <a:accent1>
        <a:srgbClr val="FFC000"/>
      </a:accent1>
      <a:accent2>
        <a:srgbClr val="3497AE"/>
      </a:accent2>
      <a:accent3>
        <a:srgbClr val="DF8045"/>
      </a:accent3>
      <a:accent4>
        <a:srgbClr val="7DCC2E"/>
      </a:accent4>
      <a:accent5>
        <a:srgbClr val="FF9929"/>
      </a:accent5>
      <a:accent6>
        <a:srgbClr val="7D3DA1"/>
      </a:accent6>
      <a:hlink>
        <a:srgbClr val="7DDDFF"/>
      </a:hlink>
      <a:folHlink>
        <a:srgbClr val="F0ED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Gray Segoe 4-3 template-template_April-17-2007">
  <a:themeElements>
    <a:clrScheme name="Gray Template Template">
      <a:dk1>
        <a:srgbClr val="000000"/>
      </a:dk1>
      <a:lt1>
        <a:srgbClr val="FFFFFF"/>
      </a:lt1>
      <a:dk2>
        <a:srgbClr val="5F5F5F"/>
      </a:dk2>
      <a:lt2>
        <a:srgbClr val="FFFF99"/>
      </a:lt2>
      <a:accent1>
        <a:srgbClr val="FFC000"/>
      </a:accent1>
      <a:accent2>
        <a:srgbClr val="3497AE"/>
      </a:accent2>
      <a:accent3>
        <a:srgbClr val="DF8045"/>
      </a:accent3>
      <a:accent4>
        <a:srgbClr val="7DCC2E"/>
      </a:accent4>
      <a:accent5>
        <a:srgbClr val="FF9929"/>
      </a:accent5>
      <a:accent6>
        <a:srgbClr val="7D3DA1"/>
      </a:accent6>
      <a:hlink>
        <a:srgbClr val="7DDDFF"/>
      </a:hlink>
      <a:folHlink>
        <a:srgbClr val="F0ED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1_Hispanic Heritage Month Presentatio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lumMod val="90000"/>
            </a:schemeClr>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Hispanic Heritage Month Presentation" id="{1158D31C-F326-43C4-84F0-D0AFADD2339F}" vid="{5D1D38E0-DF85-45BF-AC03-39E1FB93B426}"/>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9909</TotalTime>
  <Words>2774</Words>
  <Application>Microsoft Office PowerPoint</Application>
  <PresentationFormat>Widescreen</PresentationFormat>
  <Paragraphs>209</Paragraphs>
  <Slides>59</Slides>
  <Notes>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59</vt:i4>
      </vt:variant>
    </vt:vector>
  </HeadingPairs>
  <TitlesOfParts>
    <vt:vector size="75" baseType="lpstr">
      <vt:lpstr>Segoe</vt:lpstr>
      <vt:lpstr>Corbel</vt:lpstr>
      <vt:lpstr>IRANSans</vt:lpstr>
      <vt:lpstr>Arial</vt:lpstr>
      <vt:lpstr>B Nazanin</vt:lpstr>
      <vt:lpstr>B Tehran</vt:lpstr>
      <vt:lpstr>Calibri Light</vt:lpstr>
      <vt:lpstr>B Titr</vt:lpstr>
      <vt:lpstr>B Yekan</vt:lpstr>
      <vt:lpstr>Wingdings</vt:lpstr>
      <vt:lpstr>Calibri</vt:lpstr>
      <vt:lpstr>Gray Segoe 4-3 template-template_April-17-2007</vt:lpstr>
      <vt:lpstr>Custom Design</vt:lpstr>
      <vt:lpstr>1_Gray Segoe 4-3 template-template_April-17-2007</vt:lpstr>
      <vt:lpstr>1_Hispanic Heritage Month Presentation</vt:lpstr>
      <vt:lpstr>Office Theme</vt:lpstr>
      <vt:lpstr>PowerPoint Presentation</vt:lpstr>
      <vt:lpstr>PowerPoint Presentation</vt:lpstr>
      <vt:lpstr>PowerPoint Presentation</vt:lpstr>
      <vt:lpstr>PowerPoint Presentation</vt:lpstr>
      <vt:lpstr>PowerPoint Presentation</vt:lpstr>
      <vt:lpstr>رابطه رفتار کاربری با سبک زندگی کاربر</vt:lpstr>
      <vt:lpstr>سبک زندگی فضای مجازی</vt:lpstr>
      <vt:lpstr>الگوی مصرف رسانه در دانش آموزان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مخاطرات فضای مجازی برای دانش آموزان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آثار فضای مجازی بر کودکان و نوجوانان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انواع اعتیاد مجازی</vt:lpstr>
      <vt:lpstr>PowerPoint Presentation</vt:lpstr>
      <vt:lpstr>PowerPoint Presentation</vt:lpstr>
      <vt:lpstr>PowerPoint Presentation</vt:lpstr>
      <vt:lpstr>PowerPoint Presentation</vt:lpstr>
      <vt:lpstr>تاثیر فضای مجازی بر دانش آموزان</vt:lpstr>
      <vt:lpstr>خودآزاری</vt:lpstr>
      <vt:lpstr>PowerPoint Presentation</vt:lpstr>
      <vt:lpstr>PowerPoint Presentation</vt:lpstr>
      <vt:lpstr>PowerPoint Presentation</vt:lpstr>
      <vt:lpstr>سبک زندگی تعیین کننده هویت و هنجار مورد قبول جامعه برای زندگی است</vt:lpstr>
      <vt:lpstr>قوانین پایه استفاده از فضای مجازی برای کودکان و نوجوانان</vt:lpstr>
      <vt:lpstr>PowerPoint Presentation</vt:lpstr>
      <vt:lpstr>منتشر نکنید</vt:lpstr>
      <vt:lpstr>مراقب باشید</vt:lpstr>
      <vt:lpstr>خروج از بحران</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تاثیر شبکه های اجتماعی بر دانش آموزان</dc:title>
  <dc:creator>abasaleh</dc:creator>
  <cp:lastModifiedBy>Windows User</cp:lastModifiedBy>
  <cp:revision>351</cp:revision>
  <cp:lastPrinted>2017-03-18T04:09:19Z</cp:lastPrinted>
  <dcterms:created xsi:type="dcterms:W3CDTF">2016-04-17T15:38:32Z</dcterms:created>
  <dcterms:modified xsi:type="dcterms:W3CDTF">2021-10-20T06:51:34Z</dcterms:modified>
</cp:coreProperties>
</file>